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2.xml" ContentType="application/vnd.openxmlformats-officedocument.presentationml.tags+xml"/>
  <Override PartName="/ppt/notesSlides/notesSlide37.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38.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9" r:id="rId2"/>
    <p:sldMasterId id="2147483690" r:id="rId3"/>
    <p:sldMasterId id="2147483696" r:id="rId4"/>
    <p:sldMasterId id="2147483735" r:id="rId5"/>
  </p:sldMasterIdLst>
  <p:notesMasterIdLst>
    <p:notesMasterId r:id="rId50"/>
  </p:notesMasterIdLst>
  <p:handoutMasterIdLst>
    <p:handoutMasterId r:id="rId51"/>
  </p:handoutMasterIdLst>
  <p:sldIdLst>
    <p:sldId id="663" r:id="rId6"/>
    <p:sldId id="664" r:id="rId7"/>
    <p:sldId id="630" r:id="rId8"/>
    <p:sldId id="644" r:id="rId9"/>
    <p:sldId id="657" r:id="rId10"/>
    <p:sldId id="671" r:id="rId11"/>
    <p:sldId id="733" r:id="rId12"/>
    <p:sldId id="655" r:id="rId13"/>
    <p:sldId id="660" r:id="rId14"/>
    <p:sldId id="661" r:id="rId15"/>
    <p:sldId id="678" r:id="rId16"/>
    <p:sldId id="734" r:id="rId17"/>
    <p:sldId id="721" r:id="rId18"/>
    <p:sldId id="722" r:id="rId19"/>
    <p:sldId id="723" r:id="rId20"/>
    <p:sldId id="724" r:id="rId21"/>
    <p:sldId id="725" r:id="rId22"/>
    <p:sldId id="732" r:id="rId23"/>
    <p:sldId id="726" r:id="rId24"/>
    <p:sldId id="727" r:id="rId25"/>
    <p:sldId id="728" r:id="rId26"/>
    <p:sldId id="729" r:id="rId27"/>
    <p:sldId id="730" r:id="rId28"/>
    <p:sldId id="731" r:id="rId29"/>
    <p:sldId id="735" r:id="rId30"/>
    <p:sldId id="736" r:id="rId31"/>
    <p:sldId id="737" r:id="rId32"/>
    <p:sldId id="738" r:id="rId33"/>
    <p:sldId id="739" r:id="rId34"/>
    <p:sldId id="740" r:id="rId35"/>
    <p:sldId id="741" r:id="rId36"/>
    <p:sldId id="742" r:id="rId37"/>
    <p:sldId id="743" r:id="rId38"/>
    <p:sldId id="744" r:id="rId39"/>
    <p:sldId id="745" r:id="rId40"/>
    <p:sldId id="746" r:id="rId41"/>
    <p:sldId id="747" r:id="rId42"/>
    <p:sldId id="748" r:id="rId43"/>
    <p:sldId id="749" r:id="rId44"/>
    <p:sldId id="750" r:id="rId45"/>
    <p:sldId id="751" r:id="rId46"/>
    <p:sldId id="752" r:id="rId47"/>
    <p:sldId id="753" r:id="rId48"/>
    <p:sldId id="719" r:id="rId49"/>
  </p:sldIdLst>
  <p:sldSz cx="9144000" cy="5719763"/>
  <p:notesSz cx="6858000" cy="9144000"/>
  <p:custDataLst>
    <p:tags r:id="rId5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51">
          <p15:clr>
            <a:srgbClr val="A4A3A4"/>
          </p15:clr>
        </p15:guide>
        <p15:guide id="2" pos="287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4" clrIdx="0"/>
  <p:cmAuthor id="1" name="tomas" initials="t" lastIdx="3" clrIdx="1"/>
  <p:cmAuthor id="2" name="Haodi" initials="HL" lastIdx="4" clrIdx="2"/>
  <p:cmAuthor id="3" name="Microsoft 帐户" initials="M帐"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7E7E7E"/>
    <a:srgbClr val="000000"/>
    <a:srgbClr val="FFFFFF"/>
    <a:srgbClr val="0000FF"/>
    <a:srgbClr val="7373FF"/>
    <a:srgbClr val="E5C1AD"/>
    <a:srgbClr val="E7D8CF"/>
    <a:srgbClr val="FFFF99"/>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76" autoAdjust="0"/>
    <p:restoredTop sz="96534" autoAdjust="0"/>
  </p:normalViewPr>
  <p:slideViewPr>
    <p:cSldViewPr>
      <p:cViewPr varScale="1">
        <p:scale>
          <a:sx n="116" d="100"/>
          <a:sy n="116" d="100"/>
        </p:scale>
        <p:origin x="701" y="91"/>
      </p:cViewPr>
      <p:guideLst>
        <p:guide orient="horz" pos="1951"/>
        <p:guide pos="287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commentAuthors" Target="commentAuthors.xml"/><Relationship Id="rId58" Type="http://schemas.microsoft.com/office/2016/11/relationships/changesInfo" Target="changesInfos/changesInfo1.xml"/><Relationship Id="rId5" Type="http://schemas.openxmlformats.org/officeDocument/2006/relationships/slideMaster" Target="slideMasters/slideMaster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何 羽鑫" userId="b38e3e78d0e39cf3" providerId="LiveId" clId="{50D1BA93-2322-4F4A-93A1-6C35B89F44F6}"/>
    <pc:docChg chg="undo custSel addSld delSld modSld">
      <pc:chgData name="何 羽鑫" userId="b38e3e78d0e39cf3" providerId="LiveId" clId="{50D1BA93-2322-4F4A-93A1-6C35B89F44F6}" dt="2023-08-28T11:05:42.271" v="59"/>
      <pc:docMkLst>
        <pc:docMk/>
      </pc:docMkLst>
      <pc:sldChg chg="modSp mod">
        <pc:chgData name="何 羽鑫" userId="b38e3e78d0e39cf3" providerId="LiveId" clId="{50D1BA93-2322-4F4A-93A1-6C35B89F44F6}" dt="2023-08-28T10:58:36.614" v="9" actId="20577"/>
        <pc:sldMkLst>
          <pc:docMk/>
          <pc:sldMk cId="0" sldId="663"/>
        </pc:sldMkLst>
        <pc:spChg chg="mod">
          <ac:chgData name="何 羽鑫" userId="b38e3e78d0e39cf3" providerId="LiveId" clId="{50D1BA93-2322-4F4A-93A1-6C35B89F44F6}" dt="2023-08-28T10:58:26.149" v="7" actId="20577"/>
          <ac:spMkLst>
            <pc:docMk/>
            <pc:sldMk cId="0" sldId="663"/>
            <ac:spMk id="2" creationId="{00000000-0000-0000-0000-000000000000}"/>
          </ac:spMkLst>
        </pc:spChg>
        <pc:spChg chg="mod">
          <ac:chgData name="何 羽鑫" userId="b38e3e78d0e39cf3" providerId="LiveId" clId="{50D1BA93-2322-4F4A-93A1-6C35B89F44F6}" dt="2023-08-28T10:58:36.614" v="9" actId="20577"/>
          <ac:spMkLst>
            <pc:docMk/>
            <pc:sldMk cId="0" sldId="663"/>
            <ac:spMk id="3" creationId="{00000000-0000-0000-0000-000000000000}"/>
          </ac:spMkLst>
        </pc:spChg>
      </pc:sldChg>
      <pc:sldChg chg="addSp modSp mod">
        <pc:chgData name="何 羽鑫" userId="b38e3e78d0e39cf3" providerId="LiveId" clId="{50D1BA93-2322-4F4A-93A1-6C35B89F44F6}" dt="2023-08-28T10:59:23.498" v="16" actId="207"/>
        <pc:sldMkLst>
          <pc:docMk/>
          <pc:sldMk cId="0" sldId="664"/>
        </pc:sldMkLst>
        <pc:spChg chg="mod">
          <ac:chgData name="何 羽鑫" userId="b38e3e78d0e39cf3" providerId="LiveId" clId="{50D1BA93-2322-4F4A-93A1-6C35B89F44F6}" dt="2023-08-28T10:59:11.331" v="15" actId="108"/>
          <ac:spMkLst>
            <pc:docMk/>
            <pc:sldMk cId="0" sldId="664"/>
            <ac:spMk id="3" creationId="{5CDDF7BC-3CDB-2C81-1481-EB4120488F89}"/>
          </ac:spMkLst>
        </pc:spChg>
        <pc:spChg chg="mod">
          <ac:chgData name="何 羽鑫" userId="b38e3e78d0e39cf3" providerId="LiveId" clId="{50D1BA93-2322-4F4A-93A1-6C35B89F44F6}" dt="2023-08-28T10:59:23.498" v="16" actId="207"/>
          <ac:spMkLst>
            <pc:docMk/>
            <pc:sldMk cId="0" sldId="664"/>
            <ac:spMk id="13" creationId="{ACC661DB-BB06-3173-EF5D-D06C5AC66CE0}"/>
          </ac:spMkLst>
        </pc:spChg>
        <pc:spChg chg="mod">
          <ac:chgData name="何 羽鑫" userId="b38e3e78d0e39cf3" providerId="LiveId" clId="{50D1BA93-2322-4F4A-93A1-6C35B89F44F6}" dt="2023-08-28T10:58:56.082" v="11"/>
          <ac:spMkLst>
            <pc:docMk/>
            <pc:sldMk cId="0" sldId="664"/>
            <ac:spMk id="14" creationId="{901A2EE4-B25A-711B-02B2-F5B4CB168C7D}"/>
          </ac:spMkLst>
        </pc:spChg>
        <pc:spChg chg="mod">
          <ac:chgData name="何 羽鑫" userId="b38e3e78d0e39cf3" providerId="LiveId" clId="{50D1BA93-2322-4F4A-93A1-6C35B89F44F6}" dt="2023-08-28T10:59:05.698" v="13" actId="20577"/>
          <ac:spMkLst>
            <pc:docMk/>
            <pc:sldMk cId="0" sldId="664"/>
            <ac:spMk id="15" creationId="{F5C71011-0F04-4D55-9C94-2CC1AB9EAE85}"/>
          </ac:spMkLst>
        </pc:spChg>
        <pc:spChg chg="mod">
          <ac:chgData name="何 羽鑫" userId="b38e3e78d0e39cf3" providerId="LiveId" clId="{50D1BA93-2322-4F4A-93A1-6C35B89F44F6}" dt="2023-08-28T10:58:56.082" v="11"/>
          <ac:spMkLst>
            <pc:docMk/>
            <pc:sldMk cId="0" sldId="664"/>
            <ac:spMk id="18" creationId="{AA1B19FC-6A85-53A1-CC65-CE8FF7394EFE}"/>
          </ac:spMkLst>
        </pc:spChg>
        <pc:spChg chg="mod">
          <ac:chgData name="何 羽鑫" userId="b38e3e78d0e39cf3" providerId="LiveId" clId="{50D1BA93-2322-4F4A-93A1-6C35B89F44F6}" dt="2023-08-28T10:58:56.082" v="11"/>
          <ac:spMkLst>
            <pc:docMk/>
            <pc:sldMk cId="0" sldId="664"/>
            <ac:spMk id="20" creationId="{36FD89BA-3D1D-63A7-1D5B-84704EEC6FB4}"/>
          </ac:spMkLst>
        </pc:spChg>
        <pc:spChg chg="mod">
          <ac:chgData name="何 羽鑫" userId="b38e3e78d0e39cf3" providerId="LiveId" clId="{50D1BA93-2322-4F4A-93A1-6C35B89F44F6}" dt="2023-08-28T10:58:56.082" v="11"/>
          <ac:spMkLst>
            <pc:docMk/>
            <pc:sldMk cId="0" sldId="664"/>
            <ac:spMk id="21" creationId="{CC5CAE06-D2D3-685F-F4C7-C96B11241F28}"/>
          </ac:spMkLst>
        </pc:spChg>
        <pc:spChg chg="mod">
          <ac:chgData name="何 羽鑫" userId="b38e3e78d0e39cf3" providerId="LiveId" clId="{50D1BA93-2322-4F4A-93A1-6C35B89F44F6}" dt="2023-08-28T10:59:07.023" v="14" actId="20577"/>
          <ac:spMkLst>
            <pc:docMk/>
            <pc:sldMk cId="0" sldId="664"/>
            <ac:spMk id="22" creationId="{8484199F-1B35-879A-FF16-2AE1782720C7}"/>
          </ac:spMkLst>
        </pc:spChg>
        <pc:grpChg chg="add mod">
          <ac:chgData name="何 羽鑫" userId="b38e3e78d0e39cf3" providerId="LiveId" clId="{50D1BA93-2322-4F4A-93A1-6C35B89F44F6}" dt="2023-08-28T10:59:03.339" v="12" actId="1076"/>
          <ac:grpSpMkLst>
            <pc:docMk/>
            <pc:sldMk cId="0" sldId="664"/>
            <ac:grpSpMk id="2" creationId="{CEBA759A-64C2-17F4-DFA5-20AB79A1DC6D}"/>
          </ac:grpSpMkLst>
        </pc:grpChg>
        <pc:grpChg chg="add mod">
          <ac:chgData name="何 羽鑫" userId="b38e3e78d0e39cf3" providerId="LiveId" clId="{50D1BA93-2322-4F4A-93A1-6C35B89F44F6}" dt="2023-08-28T10:59:03.339" v="12" actId="1076"/>
          <ac:grpSpMkLst>
            <pc:docMk/>
            <pc:sldMk cId="0" sldId="664"/>
            <ac:grpSpMk id="16" creationId="{0A3A8B1D-8C39-19FB-C296-E8DAA39DBD11}"/>
          </ac:grpSpMkLst>
        </pc:grpChg>
        <pc:grpChg chg="mod">
          <ac:chgData name="何 羽鑫" userId="b38e3e78d0e39cf3" providerId="LiveId" clId="{50D1BA93-2322-4F4A-93A1-6C35B89F44F6}" dt="2023-08-28T10:58:45.947" v="10" actId="1076"/>
          <ac:grpSpMkLst>
            <pc:docMk/>
            <pc:sldMk cId="0" sldId="664"/>
            <ac:grpSpMk id="17" creationId="{00000000-0000-0000-0000-000000000000}"/>
          </ac:grpSpMkLst>
        </pc:grpChg>
        <pc:grpChg chg="mod">
          <ac:chgData name="何 羽鑫" userId="b38e3e78d0e39cf3" providerId="LiveId" clId="{50D1BA93-2322-4F4A-93A1-6C35B89F44F6}" dt="2023-08-28T10:58:45.947" v="10" actId="1076"/>
          <ac:grpSpMkLst>
            <pc:docMk/>
            <pc:sldMk cId="0" sldId="664"/>
            <ac:grpSpMk id="19" creationId="{00000000-0000-0000-0000-000000000000}"/>
          </ac:grpSpMkLst>
        </pc:grpChg>
      </pc:sldChg>
      <pc:sldChg chg="del">
        <pc:chgData name="何 羽鑫" userId="b38e3e78d0e39cf3" providerId="LiveId" clId="{50D1BA93-2322-4F4A-93A1-6C35B89F44F6}" dt="2023-08-28T11:00:10.015" v="24" actId="47"/>
        <pc:sldMkLst>
          <pc:docMk/>
          <pc:sldMk cId="2865603418" sldId="720"/>
        </pc:sldMkLst>
      </pc:sldChg>
      <pc:sldChg chg="modSp add mod">
        <pc:chgData name="何 羽鑫" userId="b38e3e78d0e39cf3" providerId="LiveId" clId="{50D1BA93-2322-4F4A-93A1-6C35B89F44F6}" dt="2023-08-28T11:00:05.485" v="23" actId="108"/>
        <pc:sldMkLst>
          <pc:docMk/>
          <pc:sldMk cId="3406638575" sldId="734"/>
        </pc:sldMkLst>
        <pc:spChg chg="mod">
          <ac:chgData name="何 羽鑫" userId="b38e3e78d0e39cf3" providerId="LiveId" clId="{50D1BA93-2322-4F4A-93A1-6C35B89F44F6}" dt="2023-08-28T11:00:05.485" v="23" actId="108"/>
          <ac:spMkLst>
            <pc:docMk/>
            <pc:sldMk cId="3406638575" sldId="734"/>
            <ac:spMk id="5" creationId="{00000000-0000-0000-0000-000000000000}"/>
          </ac:spMkLst>
        </pc:spChg>
        <pc:spChg chg="mod">
          <ac:chgData name="何 羽鑫" userId="b38e3e78d0e39cf3" providerId="LiveId" clId="{50D1BA93-2322-4F4A-93A1-6C35B89F44F6}" dt="2023-08-28T11:00:01.394" v="22" actId="207"/>
          <ac:spMkLst>
            <pc:docMk/>
            <pc:sldMk cId="3406638575" sldId="734"/>
            <ac:spMk id="6" creationId="{00000000-0000-0000-0000-000000000000}"/>
          </ac:spMkLst>
        </pc:spChg>
        <pc:spChg chg="mod">
          <ac:chgData name="何 羽鑫" userId="b38e3e78d0e39cf3" providerId="LiveId" clId="{50D1BA93-2322-4F4A-93A1-6C35B89F44F6}" dt="2023-08-28T10:59:53.776" v="20" actId="108"/>
          <ac:spMkLst>
            <pc:docMk/>
            <pc:sldMk cId="3406638575" sldId="734"/>
            <ac:spMk id="9" creationId="{00000000-0000-0000-0000-000000000000}"/>
          </ac:spMkLst>
        </pc:spChg>
        <pc:spChg chg="mod">
          <ac:chgData name="何 羽鑫" userId="b38e3e78d0e39cf3" providerId="LiveId" clId="{50D1BA93-2322-4F4A-93A1-6C35B89F44F6}" dt="2023-08-28T10:59:57.497" v="21" actId="207"/>
          <ac:spMkLst>
            <pc:docMk/>
            <pc:sldMk cId="3406638575" sldId="734"/>
            <ac:spMk id="10" creationId="{00000000-0000-0000-0000-000000000000}"/>
          </ac:spMkLst>
        </pc:spChg>
        <pc:spChg chg="mod">
          <ac:chgData name="何 羽鑫" userId="b38e3e78d0e39cf3" providerId="LiveId" clId="{50D1BA93-2322-4F4A-93A1-6C35B89F44F6}" dt="2023-08-28T10:59:53.776" v="20" actId="108"/>
          <ac:spMkLst>
            <pc:docMk/>
            <pc:sldMk cId="3406638575" sldId="734"/>
            <ac:spMk id="11" creationId="{00000000-0000-0000-0000-000000000000}"/>
          </ac:spMkLst>
        </pc:spChg>
        <pc:spChg chg="mod">
          <ac:chgData name="何 羽鑫" userId="b38e3e78d0e39cf3" providerId="LiveId" clId="{50D1BA93-2322-4F4A-93A1-6C35B89F44F6}" dt="2023-08-28T10:59:53.776" v="20" actId="108"/>
          <ac:spMkLst>
            <pc:docMk/>
            <pc:sldMk cId="3406638575" sldId="734"/>
            <ac:spMk id="12" creationId="{00000000-0000-0000-0000-000000000000}"/>
          </ac:spMkLst>
        </pc:spChg>
      </pc:sldChg>
      <pc:sldChg chg="modSp add mod">
        <pc:chgData name="何 羽鑫" userId="b38e3e78d0e39cf3" providerId="LiveId" clId="{50D1BA93-2322-4F4A-93A1-6C35B89F44F6}" dt="2023-08-28T11:01:30.079" v="29" actId="207"/>
        <pc:sldMkLst>
          <pc:docMk/>
          <pc:sldMk cId="3080552509" sldId="735"/>
        </pc:sldMkLst>
        <pc:spChg chg="mod">
          <ac:chgData name="何 羽鑫" userId="b38e3e78d0e39cf3" providerId="LiveId" clId="{50D1BA93-2322-4F4A-93A1-6C35B89F44F6}" dt="2023-08-28T11:01:23.454" v="28" actId="207"/>
          <ac:spMkLst>
            <pc:docMk/>
            <pc:sldMk cId="3080552509" sldId="735"/>
            <ac:spMk id="3" creationId="{5CDDF7BC-3CDB-2C81-1481-EB4120488F89}"/>
          </ac:spMkLst>
        </pc:spChg>
        <pc:spChg chg="mod">
          <ac:chgData name="何 羽鑫" userId="b38e3e78d0e39cf3" providerId="LiveId" clId="{50D1BA93-2322-4F4A-93A1-6C35B89F44F6}" dt="2023-08-28T11:01:06.413" v="26" actId="108"/>
          <ac:spMkLst>
            <pc:docMk/>
            <pc:sldMk cId="3080552509" sldId="735"/>
            <ac:spMk id="9" creationId="{00000000-0000-0000-0000-000000000000}"/>
          </ac:spMkLst>
        </pc:spChg>
        <pc:spChg chg="mod">
          <ac:chgData name="何 羽鑫" userId="b38e3e78d0e39cf3" providerId="LiveId" clId="{50D1BA93-2322-4F4A-93A1-6C35B89F44F6}" dt="2023-08-28T11:01:14.322" v="27" actId="207"/>
          <ac:spMkLst>
            <pc:docMk/>
            <pc:sldMk cId="3080552509" sldId="735"/>
            <ac:spMk id="10" creationId="{00000000-0000-0000-0000-000000000000}"/>
          </ac:spMkLst>
        </pc:spChg>
        <pc:spChg chg="mod">
          <ac:chgData name="何 羽鑫" userId="b38e3e78d0e39cf3" providerId="LiveId" clId="{50D1BA93-2322-4F4A-93A1-6C35B89F44F6}" dt="2023-08-28T11:01:30.079" v="29" actId="207"/>
          <ac:spMkLst>
            <pc:docMk/>
            <pc:sldMk cId="3080552509" sldId="735"/>
            <ac:spMk id="13" creationId="{ACC661DB-BB06-3173-EF5D-D06C5AC66CE0}"/>
          </ac:spMkLst>
        </pc:spChg>
      </pc:sldChg>
      <pc:sldChg chg="add del">
        <pc:chgData name="何 羽鑫" userId="b38e3e78d0e39cf3" providerId="LiveId" clId="{50D1BA93-2322-4F4A-93A1-6C35B89F44F6}" dt="2023-08-28T11:02:14.017" v="31" actId="47"/>
        <pc:sldMkLst>
          <pc:docMk/>
          <pc:sldMk cId="2804348169" sldId="736"/>
        </pc:sldMkLst>
      </pc:sldChg>
      <pc:sldChg chg="addSp delSp modSp mod delAnim">
        <pc:chgData name="何 羽鑫" userId="b38e3e78d0e39cf3" providerId="LiveId" clId="{50D1BA93-2322-4F4A-93A1-6C35B89F44F6}" dt="2023-08-28T11:03:46.753" v="39" actId="1076"/>
        <pc:sldMkLst>
          <pc:docMk/>
          <pc:sldMk cId="129372312" sldId="745"/>
        </pc:sldMkLst>
        <pc:spChg chg="mod">
          <ac:chgData name="何 羽鑫" userId="b38e3e78d0e39cf3" providerId="LiveId" clId="{50D1BA93-2322-4F4A-93A1-6C35B89F44F6}" dt="2023-08-28T11:03:46.753" v="39" actId="1076"/>
          <ac:spMkLst>
            <pc:docMk/>
            <pc:sldMk cId="129372312" sldId="745"/>
            <ac:spMk id="10" creationId="{A2CC1034-11EB-6584-16A9-DF1F5CEF1C9C}"/>
          </ac:spMkLst>
        </pc:spChg>
        <pc:picChg chg="add del mod">
          <ac:chgData name="何 羽鑫" userId="b38e3e78d0e39cf3" providerId="LiveId" clId="{50D1BA93-2322-4F4A-93A1-6C35B89F44F6}" dt="2023-08-28T11:03:37.573" v="38" actId="22"/>
          <ac:picMkLst>
            <pc:docMk/>
            <pc:sldMk cId="129372312" sldId="745"/>
            <ac:picMk id="4" creationId="{167DF2C1-1148-ECFC-E9AC-1CCD746D40A4}"/>
          </ac:picMkLst>
        </pc:picChg>
        <pc:picChg chg="mod">
          <ac:chgData name="何 羽鑫" userId="b38e3e78d0e39cf3" providerId="LiveId" clId="{50D1BA93-2322-4F4A-93A1-6C35B89F44F6}" dt="2023-08-28T11:03:46.753" v="39" actId="1076"/>
          <ac:picMkLst>
            <pc:docMk/>
            <pc:sldMk cId="129372312" sldId="745"/>
            <ac:picMk id="9" creationId="{A32F82F6-859B-ECC2-D83F-ACC629C8A46C}"/>
          </ac:picMkLst>
        </pc:picChg>
        <pc:picChg chg="del">
          <ac:chgData name="何 羽鑫" userId="b38e3e78d0e39cf3" providerId="LiveId" clId="{50D1BA93-2322-4F4A-93A1-6C35B89F44F6}" dt="2023-08-28T11:02:42.639" v="32" actId="478"/>
          <ac:picMkLst>
            <pc:docMk/>
            <pc:sldMk cId="129372312" sldId="745"/>
            <ac:picMk id="12" creationId="{679E0E5C-8FAD-546B-0176-081F30EA90E8}"/>
          </ac:picMkLst>
        </pc:picChg>
      </pc:sldChg>
      <pc:sldChg chg="addSp delSp modSp add mod">
        <pc:chgData name="何 羽鑫" userId="b38e3e78d0e39cf3" providerId="LiveId" clId="{50D1BA93-2322-4F4A-93A1-6C35B89F44F6}" dt="2023-08-28T11:04:41.500" v="53" actId="1076"/>
        <pc:sldMkLst>
          <pc:docMk/>
          <pc:sldMk cId="3277877858" sldId="746"/>
        </pc:sldMkLst>
        <pc:spChg chg="mod">
          <ac:chgData name="何 羽鑫" userId="b38e3e78d0e39cf3" providerId="LiveId" clId="{50D1BA93-2322-4F4A-93A1-6C35B89F44F6}" dt="2023-08-28T11:03:54.341" v="47" actId="20577"/>
          <ac:spMkLst>
            <pc:docMk/>
            <pc:sldMk cId="3277877858" sldId="746"/>
            <ac:spMk id="3" creationId="{00000000-0000-0000-0000-000000000000}"/>
          </ac:spMkLst>
        </pc:spChg>
        <pc:spChg chg="del">
          <ac:chgData name="何 羽鑫" userId="b38e3e78d0e39cf3" providerId="LiveId" clId="{50D1BA93-2322-4F4A-93A1-6C35B89F44F6}" dt="2023-08-28T11:03:56.737" v="48" actId="478"/>
          <ac:spMkLst>
            <pc:docMk/>
            <pc:sldMk cId="3277877858" sldId="746"/>
            <ac:spMk id="10" creationId="{A2CC1034-11EB-6584-16A9-DF1F5CEF1C9C}"/>
          </ac:spMkLst>
        </pc:spChg>
        <pc:picChg chg="add mod">
          <ac:chgData name="何 羽鑫" userId="b38e3e78d0e39cf3" providerId="LiveId" clId="{50D1BA93-2322-4F4A-93A1-6C35B89F44F6}" dt="2023-08-28T11:04:41.500" v="53" actId="1076"/>
          <ac:picMkLst>
            <pc:docMk/>
            <pc:sldMk cId="3277877858" sldId="746"/>
            <ac:picMk id="4" creationId="{6F75C077-FCE2-9F12-9902-6B0767D0DFE4}"/>
          </ac:picMkLst>
        </pc:picChg>
        <pc:picChg chg="del">
          <ac:chgData name="何 羽鑫" userId="b38e3e78d0e39cf3" providerId="LiveId" clId="{50D1BA93-2322-4F4A-93A1-6C35B89F44F6}" dt="2023-08-28T11:03:56.737" v="48" actId="478"/>
          <ac:picMkLst>
            <pc:docMk/>
            <pc:sldMk cId="3277877858" sldId="746"/>
            <ac:picMk id="9" creationId="{A32F82F6-859B-ECC2-D83F-ACC629C8A46C}"/>
          </ac:picMkLst>
        </pc:picChg>
      </pc:sldChg>
      <pc:sldChg chg="modSp add mod">
        <pc:chgData name="何 羽鑫" userId="b38e3e78d0e39cf3" providerId="LiveId" clId="{50D1BA93-2322-4F4A-93A1-6C35B89F44F6}" dt="2023-08-28T11:05:18.934" v="58" actId="207"/>
        <pc:sldMkLst>
          <pc:docMk/>
          <pc:sldMk cId="3544061533" sldId="747"/>
        </pc:sldMkLst>
        <pc:spChg chg="mod">
          <ac:chgData name="何 羽鑫" userId="b38e3e78d0e39cf3" providerId="LiveId" clId="{50D1BA93-2322-4F4A-93A1-6C35B89F44F6}" dt="2023-08-28T11:05:05.146" v="55" actId="108"/>
          <ac:spMkLst>
            <pc:docMk/>
            <pc:sldMk cId="3544061533" sldId="747"/>
            <ac:spMk id="3" creationId="{5CDDF7BC-3CDB-2C81-1481-EB4120488F89}"/>
          </ac:spMkLst>
        </pc:spChg>
        <pc:spChg chg="mod">
          <ac:chgData name="何 羽鑫" userId="b38e3e78d0e39cf3" providerId="LiveId" clId="{50D1BA93-2322-4F4A-93A1-6C35B89F44F6}" dt="2023-08-28T11:05:10.348" v="56" actId="207"/>
          <ac:spMkLst>
            <pc:docMk/>
            <pc:sldMk cId="3544061533" sldId="747"/>
            <ac:spMk id="13" creationId="{ACC661DB-BB06-3173-EF5D-D06C5AC66CE0}"/>
          </ac:spMkLst>
        </pc:spChg>
        <pc:spChg chg="mod">
          <ac:chgData name="何 羽鑫" userId="b38e3e78d0e39cf3" providerId="LiveId" clId="{50D1BA93-2322-4F4A-93A1-6C35B89F44F6}" dt="2023-08-28T11:05:13.213" v="57" actId="207"/>
          <ac:spMkLst>
            <pc:docMk/>
            <pc:sldMk cId="3544061533" sldId="747"/>
            <ac:spMk id="18" creationId="{AA1B19FC-6A85-53A1-CC65-CE8FF7394EFE}"/>
          </ac:spMkLst>
        </pc:spChg>
        <pc:spChg chg="mod">
          <ac:chgData name="何 羽鑫" userId="b38e3e78d0e39cf3" providerId="LiveId" clId="{50D1BA93-2322-4F4A-93A1-6C35B89F44F6}" dt="2023-08-28T11:05:18.934" v="58" actId="207"/>
          <ac:spMkLst>
            <pc:docMk/>
            <pc:sldMk cId="3544061533" sldId="747"/>
            <ac:spMk id="20" creationId="{36FD89BA-3D1D-63A7-1D5B-84704EEC6FB4}"/>
          </ac:spMkLst>
        </pc:spChg>
      </pc:sldChg>
      <pc:sldChg chg="add">
        <pc:chgData name="何 羽鑫" userId="b38e3e78d0e39cf3" providerId="LiveId" clId="{50D1BA93-2322-4F4A-93A1-6C35B89F44F6}" dt="2023-08-28T11:05:42.271" v="59"/>
        <pc:sldMkLst>
          <pc:docMk/>
          <pc:sldMk cId="4287008629" sldId="748"/>
        </pc:sldMkLst>
      </pc:sldChg>
      <pc:sldChg chg="add">
        <pc:chgData name="何 羽鑫" userId="b38e3e78d0e39cf3" providerId="LiveId" clId="{50D1BA93-2322-4F4A-93A1-6C35B89F44F6}" dt="2023-08-28T11:05:42.271" v="59"/>
        <pc:sldMkLst>
          <pc:docMk/>
          <pc:sldMk cId="1960989657" sldId="749"/>
        </pc:sldMkLst>
      </pc:sldChg>
      <pc:sldChg chg="add">
        <pc:chgData name="何 羽鑫" userId="b38e3e78d0e39cf3" providerId="LiveId" clId="{50D1BA93-2322-4F4A-93A1-6C35B89F44F6}" dt="2023-08-28T11:05:42.271" v="59"/>
        <pc:sldMkLst>
          <pc:docMk/>
          <pc:sldMk cId="3359852042" sldId="750"/>
        </pc:sldMkLst>
      </pc:sldChg>
      <pc:sldChg chg="add">
        <pc:chgData name="何 羽鑫" userId="b38e3e78d0e39cf3" providerId="LiveId" clId="{50D1BA93-2322-4F4A-93A1-6C35B89F44F6}" dt="2023-08-28T11:05:42.271" v="59"/>
        <pc:sldMkLst>
          <pc:docMk/>
          <pc:sldMk cId="629449495" sldId="751"/>
        </pc:sldMkLst>
      </pc:sldChg>
      <pc:sldChg chg="add">
        <pc:chgData name="何 羽鑫" userId="b38e3e78d0e39cf3" providerId="LiveId" clId="{50D1BA93-2322-4F4A-93A1-6C35B89F44F6}" dt="2023-08-28T11:05:42.271" v="59"/>
        <pc:sldMkLst>
          <pc:docMk/>
          <pc:sldMk cId="4280556638" sldId="752"/>
        </pc:sldMkLst>
      </pc:sldChg>
      <pc:sldChg chg="add">
        <pc:chgData name="何 羽鑫" userId="b38e3e78d0e39cf3" providerId="LiveId" clId="{50D1BA93-2322-4F4A-93A1-6C35B89F44F6}" dt="2023-08-28T11:05:42.271" v="59"/>
        <pc:sldMkLst>
          <pc:docMk/>
          <pc:sldMk cId="693875950" sldId="75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6EBF64B-28C9-9640-97F7-DA7FA2F8E473}" type="datetime1">
              <a:rPr kumimoji="1" lang="en-US" altLang="zh-CN" smtClean="0"/>
              <a:t>8/28/2023</a:t>
            </a:fld>
            <a:endParaRPr kumimoji="1"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CN" altLang="en-US"/>
          </a:p>
        </p:txBody>
      </p:sp>
      <p:sp>
        <p:nvSpPr>
          <p:cNvPr id="5" name="幻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7A8D972-C81E-C641-B35E-FA45DDFE8F42}" type="slidenum">
              <a:rPr kumimoji="1" lang="zh-CN" altLang="en-US" smtClean="0"/>
              <a:t>‹#›</a:t>
            </a:fld>
            <a:endParaRPr kumimoji="1"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994008-7CB9-9846-91AD-0BAEF5827B65}" type="datetime1">
              <a:rPr lang="en-US" altLang="zh-CN" smtClean="0"/>
              <a:t>8/28/2023</a:t>
            </a:fld>
            <a:endParaRPr lang="zh-CN" altLang="en-US"/>
          </a:p>
        </p:txBody>
      </p:sp>
      <p:sp>
        <p:nvSpPr>
          <p:cNvPr id="4" name="幻灯片图像占位符 3"/>
          <p:cNvSpPr>
            <a:spLocks noGrp="1" noRot="1" noChangeAspect="1"/>
          </p:cNvSpPr>
          <p:nvPr>
            <p:ph type="sldImg" idx="2"/>
          </p:nvPr>
        </p:nvSpPr>
        <p:spPr>
          <a:xfrm>
            <a:off x="688390" y="685800"/>
            <a:ext cx="5481221"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553584-D87C-46FF-8693-B5F79AF1C919}" type="slidenum">
              <a:rPr lang="zh-CN" altLang="en-US" smtClean="0"/>
              <a:t>‹#›</a:t>
            </a:fld>
            <a:endParaRPr lang="zh-CN" altLang="en-US"/>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8975" y="685800"/>
            <a:ext cx="548005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defRPr/>
            </a:pPr>
            <a:endParaRPr lang="en-US" altLang="zh-CN" sz="28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685800"/>
            <a:ext cx="548005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Tree>
    <p:extLst>
      <p:ext uri="{BB962C8B-B14F-4D97-AF65-F5344CB8AC3E}">
        <p14:creationId xmlns:p14="http://schemas.microsoft.com/office/powerpoint/2010/main" val="2430287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685800"/>
            <a:ext cx="548005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Tree>
    <p:extLst>
      <p:ext uri="{BB962C8B-B14F-4D97-AF65-F5344CB8AC3E}">
        <p14:creationId xmlns:p14="http://schemas.microsoft.com/office/powerpoint/2010/main" val="1862197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685800"/>
            <a:ext cx="548005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Tree>
    <p:extLst>
      <p:ext uri="{BB962C8B-B14F-4D97-AF65-F5344CB8AC3E}">
        <p14:creationId xmlns:p14="http://schemas.microsoft.com/office/powerpoint/2010/main" val="377119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685800"/>
            <a:ext cx="548005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Tree>
    <p:extLst>
      <p:ext uri="{BB962C8B-B14F-4D97-AF65-F5344CB8AC3E}">
        <p14:creationId xmlns:p14="http://schemas.microsoft.com/office/powerpoint/2010/main" val="3715830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685800"/>
            <a:ext cx="548005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Tree>
    <p:extLst>
      <p:ext uri="{BB962C8B-B14F-4D97-AF65-F5344CB8AC3E}">
        <p14:creationId xmlns:p14="http://schemas.microsoft.com/office/powerpoint/2010/main" val="607404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685800"/>
            <a:ext cx="548005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Tree>
    <p:extLst>
      <p:ext uri="{BB962C8B-B14F-4D97-AF65-F5344CB8AC3E}">
        <p14:creationId xmlns:p14="http://schemas.microsoft.com/office/powerpoint/2010/main" val="30655856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685800"/>
            <a:ext cx="548005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Tree>
    <p:extLst>
      <p:ext uri="{BB962C8B-B14F-4D97-AF65-F5344CB8AC3E}">
        <p14:creationId xmlns:p14="http://schemas.microsoft.com/office/powerpoint/2010/main" val="36200706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685800"/>
            <a:ext cx="548005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Tree>
    <p:extLst>
      <p:ext uri="{BB962C8B-B14F-4D97-AF65-F5344CB8AC3E}">
        <p14:creationId xmlns:p14="http://schemas.microsoft.com/office/powerpoint/2010/main" val="29525191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685800"/>
            <a:ext cx="548005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Tree>
    <p:extLst>
      <p:ext uri="{BB962C8B-B14F-4D97-AF65-F5344CB8AC3E}">
        <p14:creationId xmlns:p14="http://schemas.microsoft.com/office/powerpoint/2010/main" val="2647892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685800"/>
            <a:ext cx="548005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Tree>
    <p:extLst>
      <p:ext uri="{BB962C8B-B14F-4D97-AF65-F5344CB8AC3E}">
        <p14:creationId xmlns:p14="http://schemas.microsoft.com/office/powerpoint/2010/main" val="20702133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685800"/>
            <a:ext cx="548005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Tree>
    <p:extLst>
      <p:ext uri="{BB962C8B-B14F-4D97-AF65-F5344CB8AC3E}">
        <p14:creationId xmlns:p14="http://schemas.microsoft.com/office/powerpoint/2010/main" val="24919626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685800"/>
            <a:ext cx="548005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Tree>
    <p:extLst>
      <p:ext uri="{BB962C8B-B14F-4D97-AF65-F5344CB8AC3E}">
        <p14:creationId xmlns:p14="http://schemas.microsoft.com/office/powerpoint/2010/main" val="17412373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685800"/>
            <a:ext cx="548005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685800"/>
            <a:ext cx="548005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685800"/>
            <a:ext cx="548005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Tree>
    <p:extLst>
      <p:ext uri="{BB962C8B-B14F-4D97-AF65-F5344CB8AC3E}">
        <p14:creationId xmlns:p14="http://schemas.microsoft.com/office/powerpoint/2010/main" val="11591809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685800"/>
            <a:ext cx="548005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Tree>
    <p:extLst>
      <p:ext uri="{BB962C8B-B14F-4D97-AF65-F5344CB8AC3E}">
        <p14:creationId xmlns:p14="http://schemas.microsoft.com/office/powerpoint/2010/main" val="35047632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685800"/>
            <a:ext cx="548005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Tree>
    <p:extLst>
      <p:ext uri="{BB962C8B-B14F-4D97-AF65-F5344CB8AC3E}">
        <p14:creationId xmlns:p14="http://schemas.microsoft.com/office/powerpoint/2010/main" val="12279492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685800"/>
            <a:ext cx="548005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Tree>
    <p:extLst>
      <p:ext uri="{BB962C8B-B14F-4D97-AF65-F5344CB8AC3E}">
        <p14:creationId xmlns:p14="http://schemas.microsoft.com/office/powerpoint/2010/main" val="29431128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685800"/>
            <a:ext cx="548005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685800"/>
            <a:ext cx="548005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685800"/>
            <a:ext cx="548005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Tree>
    <p:extLst>
      <p:ext uri="{BB962C8B-B14F-4D97-AF65-F5344CB8AC3E}">
        <p14:creationId xmlns:p14="http://schemas.microsoft.com/office/powerpoint/2010/main" val="11048303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685800"/>
            <a:ext cx="548005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defRPr/>
            </a:pPr>
            <a:endParaRPr lang="en-US" altLang="zh-CN" sz="2800"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685800"/>
            <a:ext cx="548005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defRPr/>
            </a:pPr>
            <a:endParaRPr lang="en-US" altLang="zh-CN" sz="2800" dirty="0"/>
          </a:p>
        </p:txBody>
      </p:sp>
    </p:spTree>
    <p:extLst>
      <p:ext uri="{BB962C8B-B14F-4D97-AF65-F5344CB8AC3E}">
        <p14:creationId xmlns:p14="http://schemas.microsoft.com/office/powerpoint/2010/main" val="41973320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685800"/>
            <a:ext cx="548005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defRPr/>
            </a:pPr>
            <a:endParaRPr lang="en-US" altLang="zh-CN" sz="2800" dirty="0"/>
          </a:p>
        </p:txBody>
      </p:sp>
    </p:spTree>
    <p:extLst>
      <p:ext uri="{BB962C8B-B14F-4D97-AF65-F5344CB8AC3E}">
        <p14:creationId xmlns:p14="http://schemas.microsoft.com/office/powerpoint/2010/main" val="38534577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685800"/>
            <a:ext cx="548005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Tree>
    <p:extLst>
      <p:ext uri="{BB962C8B-B14F-4D97-AF65-F5344CB8AC3E}">
        <p14:creationId xmlns:p14="http://schemas.microsoft.com/office/powerpoint/2010/main" val="24302871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685800"/>
            <a:ext cx="548005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Tree>
    <p:extLst>
      <p:ext uri="{BB962C8B-B14F-4D97-AF65-F5344CB8AC3E}">
        <p14:creationId xmlns:p14="http://schemas.microsoft.com/office/powerpoint/2010/main" val="30728071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685800"/>
            <a:ext cx="548005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Tree>
    <p:extLst>
      <p:ext uri="{BB962C8B-B14F-4D97-AF65-F5344CB8AC3E}">
        <p14:creationId xmlns:p14="http://schemas.microsoft.com/office/powerpoint/2010/main" val="8839415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685800"/>
            <a:ext cx="548005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Tree>
    <p:extLst>
      <p:ext uri="{BB962C8B-B14F-4D97-AF65-F5344CB8AC3E}">
        <p14:creationId xmlns:p14="http://schemas.microsoft.com/office/powerpoint/2010/main" val="35475953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685800"/>
            <a:ext cx="548005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Tree>
    <p:extLst>
      <p:ext uri="{BB962C8B-B14F-4D97-AF65-F5344CB8AC3E}">
        <p14:creationId xmlns:p14="http://schemas.microsoft.com/office/powerpoint/2010/main" val="3553378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685800"/>
            <a:ext cx="548005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Tree>
    <p:extLst>
      <p:ext uri="{BB962C8B-B14F-4D97-AF65-F5344CB8AC3E}">
        <p14:creationId xmlns:p14="http://schemas.microsoft.com/office/powerpoint/2010/main" val="1696643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685800"/>
            <a:ext cx="548005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685800"/>
            <a:ext cx="548005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Tree>
    <p:extLst>
      <p:ext uri="{BB962C8B-B14F-4D97-AF65-F5344CB8AC3E}">
        <p14:creationId xmlns:p14="http://schemas.microsoft.com/office/powerpoint/2010/main" val="3897127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defRPr/>
            </a:pPr>
            <a:endParaRPr lang="en-US" altLang="zh-CN" sz="28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defRPr/>
            </a:pPr>
            <a:endParaRPr lang="en-US" altLang="zh-CN" sz="28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defRPr/>
            </a:pPr>
            <a:endParaRPr lang="en-US" altLang="zh-CN" sz="2800"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777032"/>
            <a:ext cx="7772400" cy="1226178"/>
          </a:xfrm>
        </p:spPr>
        <p:txBody>
          <a:bodyPr/>
          <a:lstStyle/>
          <a:p>
            <a:r>
              <a:rPr lang="zh-CN" altLang="en-US"/>
              <a:t>单击此处编辑母版标题样式</a:t>
            </a:r>
          </a:p>
        </p:txBody>
      </p:sp>
      <p:sp>
        <p:nvSpPr>
          <p:cNvPr id="3" name="副标题 2"/>
          <p:cNvSpPr>
            <a:spLocks noGrp="1"/>
          </p:cNvSpPr>
          <p:nvPr>
            <p:ph type="subTitle" idx="1"/>
          </p:nvPr>
        </p:nvSpPr>
        <p:spPr>
          <a:xfrm>
            <a:off x="1371600" y="3241560"/>
            <a:ext cx="6400800" cy="1461880"/>
          </a:xfrm>
        </p:spPr>
        <p:txBody>
          <a:bodyPr/>
          <a:lstStyle>
            <a:lvl1pPr marL="0" indent="0" algn="ctr">
              <a:buNone/>
              <a:defRPr>
                <a:solidFill>
                  <a:schemeClr val="tx1">
                    <a:tint val="75000"/>
                  </a:schemeClr>
                </a:solidFill>
              </a:defRPr>
            </a:lvl1pPr>
            <a:lvl2pPr marL="381635" indent="0" algn="ctr">
              <a:buNone/>
              <a:defRPr>
                <a:solidFill>
                  <a:schemeClr val="tx1">
                    <a:tint val="75000"/>
                  </a:schemeClr>
                </a:solidFill>
              </a:defRPr>
            </a:lvl2pPr>
            <a:lvl3pPr marL="762635" indent="0" algn="ctr">
              <a:buNone/>
              <a:defRPr>
                <a:solidFill>
                  <a:schemeClr val="tx1">
                    <a:tint val="75000"/>
                  </a:schemeClr>
                </a:solidFill>
              </a:defRPr>
            </a:lvl3pPr>
            <a:lvl4pPr marL="1144270" indent="0" algn="ctr">
              <a:buNone/>
              <a:defRPr>
                <a:solidFill>
                  <a:schemeClr val="tx1">
                    <a:tint val="75000"/>
                  </a:schemeClr>
                </a:solidFill>
              </a:defRPr>
            </a:lvl4pPr>
            <a:lvl5pPr marL="1525270" indent="0" algn="ctr">
              <a:buNone/>
              <a:defRPr>
                <a:solidFill>
                  <a:schemeClr val="tx1">
                    <a:tint val="75000"/>
                  </a:schemeClr>
                </a:solidFill>
              </a:defRPr>
            </a:lvl5pPr>
            <a:lvl6pPr marL="1906905" indent="0" algn="ctr">
              <a:buNone/>
              <a:defRPr>
                <a:solidFill>
                  <a:schemeClr val="tx1">
                    <a:tint val="75000"/>
                  </a:schemeClr>
                </a:solidFill>
              </a:defRPr>
            </a:lvl6pPr>
            <a:lvl7pPr marL="2287905" indent="0" algn="ctr">
              <a:buNone/>
              <a:defRPr>
                <a:solidFill>
                  <a:schemeClr val="tx1">
                    <a:tint val="75000"/>
                  </a:schemeClr>
                </a:solidFill>
              </a:defRPr>
            </a:lvl7pPr>
            <a:lvl8pPr marL="2669540" indent="0" algn="ctr">
              <a:buNone/>
              <a:defRPr>
                <a:solidFill>
                  <a:schemeClr val="tx1">
                    <a:tint val="75000"/>
                  </a:schemeClr>
                </a:solidFill>
              </a:defRPr>
            </a:lvl8pPr>
            <a:lvl9pPr marL="3051175" indent="0" algn="ctr">
              <a:buNone/>
              <a:defRPr>
                <a:solidFill>
                  <a:schemeClr val="tx1">
                    <a:tint val="75000"/>
                  </a:schemeClr>
                </a:solidFill>
              </a:defRPr>
            </a:lvl9pPr>
          </a:lstStyle>
          <a:p>
            <a:r>
              <a:rPr lang="zh-CN" altLang="en-US" dirty="0"/>
              <a:t>单击此处编辑母版副标题样式</a:t>
            </a:r>
          </a:p>
        </p:txBody>
      </p:sp>
      <p:pic>
        <p:nvPicPr>
          <p:cNvPr id="14"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5496" y="49952"/>
            <a:ext cx="3933763" cy="647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95536" y="37222"/>
            <a:ext cx="8421624" cy="720760"/>
          </a:xfrm>
        </p:spPr>
        <p:txBody>
          <a:bodyPr>
            <a:normAutofit/>
          </a:bodyPr>
          <a:lstStyle>
            <a:lvl1pPr algn="l">
              <a:defRPr sz="3005" b="1">
                <a:solidFill>
                  <a:srgbClr val="0000FF"/>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idx="1"/>
          </p:nvPr>
        </p:nvSpPr>
        <p:spPr>
          <a:xfrm>
            <a:off x="395536" y="878109"/>
            <a:ext cx="8421624" cy="4385640"/>
          </a:xfrm>
          <a:ln>
            <a:noFill/>
          </a:ln>
        </p:spPr>
        <p:txBody>
          <a:bodyPr/>
          <a:lstStyle>
            <a:lvl1pPr marL="285750" indent="-285750">
              <a:buFontTx/>
              <a:buBlip>
                <a:blip r:embed="rId2"/>
              </a:buBlip>
              <a:defRPr sz="2500" b="1">
                <a:latin typeface="微软雅黑" panose="020B0503020204020204" pitchFamily="34" charset="-122"/>
                <a:ea typeface="微软雅黑" panose="020B0503020204020204" pitchFamily="34" charset="-122"/>
              </a:defRPr>
            </a:lvl1pPr>
            <a:lvl2pPr marL="381635" indent="0">
              <a:buNone/>
              <a:defRPr/>
            </a:lvl2pPr>
            <a:lvl3pPr marL="762635" indent="-190500">
              <a:buFontTx/>
              <a:buBlip>
                <a:blip r:embed="rId3"/>
              </a:buBlip>
              <a:defRPr lang="zh-CN" altLang="en-US" sz="2170" b="1" kern="1200" dirty="0" smtClean="0">
                <a:solidFill>
                  <a:schemeClr val="tx1"/>
                </a:solidFill>
                <a:latin typeface="微软雅黑" panose="020B0503020204020204" pitchFamily="34" charset="-122"/>
                <a:ea typeface="微软雅黑" panose="020B0503020204020204" pitchFamily="34" charset="-122"/>
                <a:cs typeface="+mn-cs"/>
              </a:defRPr>
            </a:lvl3pPr>
            <a:lvl4pPr marL="1144270" indent="-190500">
              <a:buClr>
                <a:schemeClr val="accent6"/>
              </a:buClr>
              <a:buFont typeface="Wingdings" panose="05000000000000000000" pitchFamily="2" charset="2"/>
              <a:buChar char="Ø"/>
              <a:defRPr/>
            </a:lvl4pPr>
            <a:lvl5pPr marL="1525270">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p:txBody>
      </p:sp>
      <p:sp>
        <p:nvSpPr>
          <p:cNvPr id="6" name="灯片编号占位符 5"/>
          <p:cNvSpPr>
            <a:spLocks noGrp="1"/>
          </p:cNvSpPr>
          <p:nvPr>
            <p:ph type="sldNum" sz="quarter" idx="12"/>
          </p:nvPr>
        </p:nvSpPr>
        <p:spPr/>
        <p:txBody>
          <a:bodyPr/>
          <a:lstStyle/>
          <a:p>
            <a:pPr algn="l"/>
            <a:fld id="{CF751447-93B0-4F7F-8E43-F17BD1082DBA}" type="slidenum">
              <a:rPr lang="en-US" altLang="zh-CN" smtClean="0"/>
              <a:t>‹#›</a:t>
            </a:fld>
            <a:r>
              <a:rPr lang="en-US" altLang="zh-CN" dirty="0"/>
              <a:t>/25</a:t>
            </a:r>
            <a:endParaRPr lang="zh-CN" altLang="en-US" dirty="0"/>
          </a:p>
        </p:txBody>
      </p:sp>
      <p:sp>
        <p:nvSpPr>
          <p:cNvPr id="8" name="AutoShape 7"/>
          <p:cNvSpPr>
            <a:spLocks noChangeArrowheads="1"/>
          </p:cNvSpPr>
          <p:nvPr/>
        </p:nvSpPr>
        <p:spPr bwMode="auto">
          <a:xfrm>
            <a:off x="395536" y="757982"/>
            <a:ext cx="7772400" cy="91368"/>
          </a:xfrm>
          <a:custGeom>
            <a:avLst/>
            <a:gdLst>
              <a:gd name="T0" fmla="*/ 0 w 1000"/>
              <a:gd name="T1" fmla="*/ 0 h 1000"/>
              <a:gd name="T2" fmla="*/ 618 w 1000"/>
              <a:gd name="T3" fmla="*/ 0 h 1000"/>
              <a:gd name="T4" fmla="*/ 618 w 1000"/>
              <a:gd name="T5" fmla="*/ 1000 h 1000"/>
              <a:gd name="T6" fmla="*/ 0 w 1000"/>
              <a:gd name="T7" fmla="*/ 1000 h 1000"/>
              <a:gd name="T8" fmla="*/ 0 w 1000"/>
              <a:gd name="T9" fmla="*/ 0 h 1000"/>
              <a:gd name="T10" fmla="*/ 1000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rgbClr val="FF0000"/>
          </a:solidFill>
          <a:ln w="9525">
            <a:solidFill>
              <a:schemeClr val="accent2"/>
            </a:solidFill>
            <a:round/>
          </a:ln>
        </p:spPr>
        <p:txBody>
          <a:bodyPr/>
          <a:lstStyle/>
          <a:p>
            <a:pPr>
              <a:defRPr/>
            </a:pP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95536" y="37222"/>
            <a:ext cx="8421624" cy="720760"/>
          </a:xfrm>
        </p:spPr>
        <p:txBody>
          <a:bodyPr>
            <a:normAutofit/>
          </a:bodyPr>
          <a:lstStyle>
            <a:lvl1pPr algn="l">
              <a:defRPr sz="3005" b="1">
                <a:solidFill>
                  <a:srgbClr val="0000FF"/>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idx="1"/>
          </p:nvPr>
        </p:nvSpPr>
        <p:spPr>
          <a:xfrm>
            <a:off x="395536" y="878109"/>
            <a:ext cx="8421624" cy="4385640"/>
          </a:xfrm>
          <a:ln>
            <a:noFill/>
          </a:ln>
        </p:spPr>
        <p:txBody>
          <a:bodyPr/>
          <a:lstStyle>
            <a:lvl1pPr marL="285750" indent="-285750">
              <a:buFontTx/>
              <a:buBlip>
                <a:blip r:embed="rId2"/>
              </a:buBlip>
              <a:defRPr sz="2500" b="1">
                <a:latin typeface="微软雅黑" panose="020B0503020204020204" pitchFamily="34" charset="-122"/>
                <a:ea typeface="微软雅黑" panose="020B0503020204020204" pitchFamily="34" charset="-122"/>
              </a:defRPr>
            </a:lvl1pPr>
            <a:lvl2pPr marL="381635" indent="0">
              <a:buNone/>
              <a:defRPr/>
            </a:lvl2pPr>
            <a:lvl3pPr marL="762635" indent="-190500">
              <a:buFontTx/>
              <a:buBlip>
                <a:blip r:embed="rId3"/>
              </a:buBlip>
              <a:defRPr lang="zh-CN" altLang="en-US" sz="2170" b="1" kern="1200" dirty="0" smtClean="0">
                <a:solidFill>
                  <a:schemeClr val="tx1"/>
                </a:solidFill>
                <a:latin typeface="微软雅黑" panose="020B0503020204020204" pitchFamily="34" charset="-122"/>
                <a:ea typeface="微软雅黑" panose="020B0503020204020204" pitchFamily="34" charset="-122"/>
                <a:cs typeface="+mn-cs"/>
              </a:defRPr>
            </a:lvl3pPr>
            <a:lvl4pPr marL="1144270" indent="-190500">
              <a:buClr>
                <a:schemeClr val="accent6"/>
              </a:buClr>
              <a:buFont typeface="Wingdings" panose="05000000000000000000" pitchFamily="2" charset="2"/>
              <a:buChar char="Ø"/>
              <a:defRPr/>
            </a:lvl4pPr>
            <a:lvl5pPr marL="1525270">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p:txBody>
      </p:sp>
      <p:sp>
        <p:nvSpPr>
          <p:cNvPr id="6" name="灯片编号占位符 5"/>
          <p:cNvSpPr>
            <a:spLocks noGrp="1"/>
          </p:cNvSpPr>
          <p:nvPr>
            <p:ph type="sldNum" sz="quarter" idx="12"/>
          </p:nvPr>
        </p:nvSpPr>
        <p:spPr/>
        <p:txBody>
          <a:bodyPr/>
          <a:lstStyle/>
          <a:p>
            <a:pPr algn="l"/>
            <a:fld id="{CF751447-93B0-4F7F-8E43-F17BD1082DBA}" type="slidenum">
              <a:rPr lang="en-US" altLang="zh-CN" smtClean="0"/>
              <a:t>‹#›</a:t>
            </a:fld>
            <a:r>
              <a:rPr lang="en-US" altLang="zh-CN" dirty="0"/>
              <a:t>/25</a:t>
            </a:r>
            <a:endParaRPr lang="zh-CN" altLang="en-US" dirty="0"/>
          </a:p>
        </p:txBody>
      </p:sp>
      <p:sp>
        <p:nvSpPr>
          <p:cNvPr id="8" name="AutoShape 7"/>
          <p:cNvSpPr>
            <a:spLocks noChangeArrowheads="1"/>
          </p:cNvSpPr>
          <p:nvPr/>
        </p:nvSpPr>
        <p:spPr bwMode="auto">
          <a:xfrm>
            <a:off x="395536" y="757982"/>
            <a:ext cx="7772400" cy="91368"/>
          </a:xfrm>
          <a:custGeom>
            <a:avLst/>
            <a:gdLst>
              <a:gd name="T0" fmla="*/ 0 w 1000"/>
              <a:gd name="T1" fmla="*/ 0 h 1000"/>
              <a:gd name="T2" fmla="*/ 618 w 1000"/>
              <a:gd name="T3" fmla="*/ 0 h 1000"/>
              <a:gd name="T4" fmla="*/ 618 w 1000"/>
              <a:gd name="T5" fmla="*/ 1000 h 1000"/>
              <a:gd name="T6" fmla="*/ 0 w 1000"/>
              <a:gd name="T7" fmla="*/ 1000 h 1000"/>
              <a:gd name="T8" fmla="*/ 0 w 1000"/>
              <a:gd name="T9" fmla="*/ 0 h 1000"/>
              <a:gd name="T10" fmla="*/ 1000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rgbClr val="FF0000"/>
          </a:solidFill>
          <a:ln w="9525">
            <a:solidFill>
              <a:schemeClr val="accent2"/>
            </a:solidFill>
            <a:round/>
          </a:ln>
        </p:spPr>
        <p:txBody>
          <a:bodyPr/>
          <a:lstStyle/>
          <a:p>
            <a:pPr>
              <a:defRPr/>
            </a:pP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777032"/>
            <a:ext cx="7772400" cy="1226178"/>
          </a:xfrm>
        </p:spPr>
        <p:txBody>
          <a:bodyPr/>
          <a:lstStyle/>
          <a:p>
            <a:r>
              <a:rPr lang="zh-CN" altLang="en-US"/>
              <a:t>单击此处编辑母版标题样式</a:t>
            </a:r>
          </a:p>
        </p:txBody>
      </p:sp>
      <p:sp>
        <p:nvSpPr>
          <p:cNvPr id="3" name="副标题 2"/>
          <p:cNvSpPr>
            <a:spLocks noGrp="1"/>
          </p:cNvSpPr>
          <p:nvPr>
            <p:ph type="subTitle" idx="1"/>
          </p:nvPr>
        </p:nvSpPr>
        <p:spPr>
          <a:xfrm>
            <a:off x="1371600" y="3241560"/>
            <a:ext cx="6400800" cy="1461880"/>
          </a:xfrm>
        </p:spPr>
        <p:txBody>
          <a:bodyPr/>
          <a:lstStyle>
            <a:lvl1pPr marL="0" indent="0" algn="ctr">
              <a:buNone/>
              <a:defRPr>
                <a:solidFill>
                  <a:schemeClr val="tx1">
                    <a:tint val="75000"/>
                  </a:schemeClr>
                </a:solidFill>
              </a:defRPr>
            </a:lvl1pPr>
            <a:lvl2pPr marL="381635" indent="0" algn="ctr">
              <a:buNone/>
              <a:defRPr>
                <a:solidFill>
                  <a:schemeClr val="tx1">
                    <a:tint val="75000"/>
                  </a:schemeClr>
                </a:solidFill>
              </a:defRPr>
            </a:lvl2pPr>
            <a:lvl3pPr marL="762635" indent="0" algn="ctr">
              <a:buNone/>
              <a:defRPr>
                <a:solidFill>
                  <a:schemeClr val="tx1">
                    <a:tint val="75000"/>
                  </a:schemeClr>
                </a:solidFill>
              </a:defRPr>
            </a:lvl3pPr>
            <a:lvl4pPr marL="1144270" indent="0" algn="ctr">
              <a:buNone/>
              <a:defRPr>
                <a:solidFill>
                  <a:schemeClr val="tx1">
                    <a:tint val="75000"/>
                  </a:schemeClr>
                </a:solidFill>
              </a:defRPr>
            </a:lvl4pPr>
            <a:lvl5pPr marL="1525270" indent="0" algn="ctr">
              <a:buNone/>
              <a:defRPr>
                <a:solidFill>
                  <a:schemeClr val="tx1">
                    <a:tint val="75000"/>
                  </a:schemeClr>
                </a:solidFill>
              </a:defRPr>
            </a:lvl5pPr>
            <a:lvl6pPr marL="1906905" indent="0" algn="ctr">
              <a:buNone/>
              <a:defRPr>
                <a:solidFill>
                  <a:schemeClr val="tx1">
                    <a:tint val="75000"/>
                  </a:schemeClr>
                </a:solidFill>
              </a:defRPr>
            </a:lvl6pPr>
            <a:lvl7pPr marL="2287905" indent="0" algn="ctr">
              <a:buNone/>
              <a:defRPr>
                <a:solidFill>
                  <a:schemeClr val="tx1">
                    <a:tint val="75000"/>
                  </a:schemeClr>
                </a:solidFill>
              </a:defRPr>
            </a:lvl7pPr>
            <a:lvl8pPr marL="2669540" indent="0" algn="ctr">
              <a:buNone/>
              <a:defRPr>
                <a:solidFill>
                  <a:schemeClr val="tx1">
                    <a:tint val="75000"/>
                  </a:schemeClr>
                </a:solidFill>
              </a:defRPr>
            </a:lvl8pPr>
            <a:lvl9pPr marL="3051175" indent="0" algn="ctr">
              <a:buNone/>
              <a:defRPr>
                <a:solidFill>
                  <a:schemeClr val="tx1">
                    <a:tint val="75000"/>
                  </a:schemeClr>
                </a:solidFill>
              </a:defRPr>
            </a:lvl9pPr>
          </a:lstStyle>
          <a:p>
            <a:r>
              <a:rPr lang="zh-CN" altLang="en-US" dirty="0"/>
              <a:t>单击此处编辑母版副标题样式</a:t>
            </a:r>
          </a:p>
        </p:txBody>
      </p:sp>
      <p:pic>
        <p:nvPicPr>
          <p:cNvPr id="14"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5496" y="49952"/>
            <a:ext cx="3933763" cy="647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95536" y="37222"/>
            <a:ext cx="8421624" cy="720760"/>
          </a:xfrm>
        </p:spPr>
        <p:txBody>
          <a:bodyPr>
            <a:normAutofit/>
          </a:bodyPr>
          <a:lstStyle>
            <a:lvl1pPr algn="l">
              <a:defRPr sz="3005" b="1">
                <a:solidFill>
                  <a:srgbClr val="0000FF"/>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idx="1"/>
          </p:nvPr>
        </p:nvSpPr>
        <p:spPr>
          <a:xfrm>
            <a:off x="395536" y="878109"/>
            <a:ext cx="8421624" cy="4385640"/>
          </a:xfrm>
          <a:ln>
            <a:noFill/>
          </a:ln>
        </p:spPr>
        <p:txBody>
          <a:bodyPr/>
          <a:lstStyle>
            <a:lvl1pPr marL="285750" indent="-285750">
              <a:buFontTx/>
              <a:buBlip>
                <a:blip r:embed="rId2"/>
              </a:buBlip>
              <a:defRPr sz="2500" b="1">
                <a:latin typeface="微软雅黑" panose="020B0503020204020204" pitchFamily="34" charset="-122"/>
                <a:ea typeface="微软雅黑" panose="020B0503020204020204" pitchFamily="34" charset="-122"/>
              </a:defRPr>
            </a:lvl1pPr>
            <a:lvl2pPr marL="381635" indent="0">
              <a:buNone/>
              <a:defRPr/>
            </a:lvl2pPr>
            <a:lvl3pPr marL="762635" indent="-190500">
              <a:buFontTx/>
              <a:buBlip>
                <a:blip r:embed="rId3"/>
              </a:buBlip>
              <a:defRPr lang="zh-CN" altLang="en-US" sz="2170" b="1" kern="1200" dirty="0" smtClean="0">
                <a:solidFill>
                  <a:schemeClr val="tx1"/>
                </a:solidFill>
                <a:latin typeface="微软雅黑" panose="020B0503020204020204" pitchFamily="34" charset="-122"/>
                <a:ea typeface="微软雅黑" panose="020B0503020204020204" pitchFamily="34" charset="-122"/>
                <a:cs typeface="+mn-cs"/>
              </a:defRPr>
            </a:lvl3pPr>
            <a:lvl4pPr marL="1144270" indent="-190500">
              <a:buClr>
                <a:schemeClr val="accent6"/>
              </a:buClr>
              <a:buFont typeface="Wingdings" panose="05000000000000000000" pitchFamily="2" charset="2"/>
              <a:buChar char="Ø"/>
              <a:defRPr/>
            </a:lvl4pPr>
            <a:lvl5pPr marL="1525270">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p:txBody>
      </p:sp>
      <p:sp>
        <p:nvSpPr>
          <p:cNvPr id="6" name="灯片编号占位符 5"/>
          <p:cNvSpPr>
            <a:spLocks noGrp="1"/>
          </p:cNvSpPr>
          <p:nvPr>
            <p:ph type="sldNum" sz="quarter" idx="12"/>
          </p:nvPr>
        </p:nvSpPr>
        <p:spPr/>
        <p:txBody>
          <a:bodyPr/>
          <a:lstStyle/>
          <a:p>
            <a:pPr algn="l"/>
            <a:fld id="{CF751447-93B0-4F7F-8E43-F17BD1082DBA}" type="slidenum">
              <a:rPr lang="en-US" altLang="zh-CN" smtClean="0"/>
              <a:t>‹#›</a:t>
            </a:fld>
            <a:r>
              <a:rPr lang="en-US" altLang="zh-CN" dirty="0"/>
              <a:t>/25</a:t>
            </a:r>
            <a:endParaRPr lang="zh-CN" altLang="en-US" dirty="0"/>
          </a:p>
        </p:txBody>
      </p:sp>
      <p:sp>
        <p:nvSpPr>
          <p:cNvPr id="8" name="AutoShape 7"/>
          <p:cNvSpPr>
            <a:spLocks noChangeArrowheads="1"/>
          </p:cNvSpPr>
          <p:nvPr/>
        </p:nvSpPr>
        <p:spPr bwMode="auto">
          <a:xfrm>
            <a:off x="395536" y="757982"/>
            <a:ext cx="7772400" cy="91368"/>
          </a:xfrm>
          <a:custGeom>
            <a:avLst/>
            <a:gdLst>
              <a:gd name="T0" fmla="*/ 0 w 1000"/>
              <a:gd name="T1" fmla="*/ 0 h 1000"/>
              <a:gd name="T2" fmla="*/ 618 w 1000"/>
              <a:gd name="T3" fmla="*/ 0 h 1000"/>
              <a:gd name="T4" fmla="*/ 618 w 1000"/>
              <a:gd name="T5" fmla="*/ 1000 h 1000"/>
              <a:gd name="T6" fmla="*/ 0 w 1000"/>
              <a:gd name="T7" fmla="*/ 1000 h 1000"/>
              <a:gd name="T8" fmla="*/ 0 w 1000"/>
              <a:gd name="T9" fmla="*/ 0 h 1000"/>
              <a:gd name="T10" fmla="*/ 1000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rgbClr val="FF0000"/>
          </a:solidFill>
          <a:ln w="9525">
            <a:solidFill>
              <a:schemeClr val="accent2"/>
            </a:solidFill>
            <a:round/>
          </a:ln>
        </p:spPr>
        <p:txBody>
          <a:bodyPr/>
          <a:lstStyle/>
          <a:p>
            <a:pPr>
              <a:defRPr/>
            </a:pP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777032"/>
            <a:ext cx="7772400" cy="1226178"/>
          </a:xfrm>
        </p:spPr>
        <p:txBody>
          <a:bodyPr/>
          <a:lstStyle/>
          <a:p>
            <a:r>
              <a:rPr lang="zh-CN" altLang="en-US"/>
              <a:t>单击此处编辑母版标题样式</a:t>
            </a:r>
          </a:p>
        </p:txBody>
      </p:sp>
      <p:sp>
        <p:nvSpPr>
          <p:cNvPr id="3" name="副标题 2"/>
          <p:cNvSpPr>
            <a:spLocks noGrp="1"/>
          </p:cNvSpPr>
          <p:nvPr>
            <p:ph type="subTitle" idx="1"/>
          </p:nvPr>
        </p:nvSpPr>
        <p:spPr>
          <a:xfrm>
            <a:off x="1371600" y="3241560"/>
            <a:ext cx="6400800" cy="1461880"/>
          </a:xfrm>
        </p:spPr>
        <p:txBody>
          <a:bodyPr/>
          <a:lstStyle>
            <a:lvl1pPr marL="0" indent="0" algn="ctr">
              <a:buNone/>
              <a:defRPr>
                <a:solidFill>
                  <a:schemeClr val="tx1">
                    <a:tint val="75000"/>
                  </a:schemeClr>
                </a:solidFill>
              </a:defRPr>
            </a:lvl1pPr>
            <a:lvl2pPr marL="381635" indent="0" algn="ctr">
              <a:buNone/>
              <a:defRPr>
                <a:solidFill>
                  <a:schemeClr val="tx1">
                    <a:tint val="75000"/>
                  </a:schemeClr>
                </a:solidFill>
              </a:defRPr>
            </a:lvl2pPr>
            <a:lvl3pPr marL="762635" indent="0" algn="ctr">
              <a:buNone/>
              <a:defRPr>
                <a:solidFill>
                  <a:schemeClr val="tx1">
                    <a:tint val="75000"/>
                  </a:schemeClr>
                </a:solidFill>
              </a:defRPr>
            </a:lvl3pPr>
            <a:lvl4pPr marL="1144270" indent="0" algn="ctr">
              <a:buNone/>
              <a:defRPr>
                <a:solidFill>
                  <a:schemeClr val="tx1">
                    <a:tint val="75000"/>
                  </a:schemeClr>
                </a:solidFill>
              </a:defRPr>
            </a:lvl4pPr>
            <a:lvl5pPr marL="1525270" indent="0" algn="ctr">
              <a:buNone/>
              <a:defRPr>
                <a:solidFill>
                  <a:schemeClr val="tx1">
                    <a:tint val="75000"/>
                  </a:schemeClr>
                </a:solidFill>
              </a:defRPr>
            </a:lvl5pPr>
            <a:lvl6pPr marL="1906905" indent="0" algn="ctr">
              <a:buNone/>
              <a:defRPr>
                <a:solidFill>
                  <a:schemeClr val="tx1">
                    <a:tint val="75000"/>
                  </a:schemeClr>
                </a:solidFill>
              </a:defRPr>
            </a:lvl6pPr>
            <a:lvl7pPr marL="2287905" indent="0" algn="ctr">
              <a:buNone/>
              <a:defRPr>
                <a:solidFill>
                  <a:schemeClr val="tx1">
                    <a:tint val="75000"/>
                  </a:schemeClr>
                </a:solidFill>
              </a:defRPr>
            </a:lvl7pPr>
            <a:lvl8pPr marL="2669540" indent="0" algn="ctr">
              <a:buNone/>
              <a:defRPr>
                <a:solidFill>
                  <a:schemeClr val="tx1">
                    <a:tint val="75000"/>
                  </a:schemeClr>
                </a:solidFill>
              </a:defRPr>
            </a:lvl8pPr>
            <a:lvl9pPr marL="3051175" indent="0" algn="ctr">
              <a:buNone/>
              <a:defRPr>
                <a:solidFill>
                  <a:schemeClr val="tx1">
                    <a:tint val="75000"/>
                  </a:schemeClr>
                </a:solidFill>
              </a:defRPr>
            </a:lvl9pPr>
          </a:lstStyle>
          <a:p>
            <a:r>
              <a:rPr lang="zh-CN" altLang="en-US" dirty="0"/>
              <a:t>单击此处编辑母版副标题样式</a:t>
            </a:r>
          </a:p>
        </p:txBody>
      </p:sp>
      <p:pic>
        <p:nvPicPr>
          <p:cNvPr id="14"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5496" y="49952"/>
            <a:ext cx="3933763" cy="647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95536" y="37222"/>
            <a:ext cx="8421624" cy="720760"/>
          </a:xfrm>
        </p:spPr>
        <p:txBody>
          <a:bodyPr>
            <a:normAutofit/>
          </a:bodyPr>
          <a:lstStyle>
            <a:lvl1pPr algn="l">
              <a:defRPr sz="3005" b="1">
                <a:solidFill>
                  <a:srgbClr val="0000FF"/>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idx="1"/>
          </p:nvPr>
        </p:nvSpPr>
        <p:spPr>
          <a:xfrm>
            <a:off x="395536" y="878109"/>
            <a:ext cx="8421624" cy="4385640"/>
          </a:xfrm>
          <a:ln>
            <a:noFill/>
          </a:ln>
        </p:spPr>
        <p:txBody>
          <a:bodyPr/>
          <a:lstStyle>
            <a:lvl1pPr marL="285750" indent="-285750">
              <a:buFontTx/>
              <a:buBlip>
                <a:blip r:embed="rId2"/>
              </a:buBlip>
              <a:defRPr sz="2500" b="1">
                <a:latin typeface="微软雅黑" panose="020B0503020204020204" pitchFamily="34" charset="-122"/>
                <a:ea typeface="微软雅黑" panose="020B0503020204020204" pitchFamily="34" charset="-122"/>
              </a:defRPr>
            </a:lvl1pPr>
            <a:lvl2pPr marL="381635" indent="0">
              <a:buNone/>
              <a:defRPr/>
            </a:lvl2pPr>
            <a:lvl3pPr marL="762635" indent="-190500">
              <a:buFontTx/>
              <a:buBlip>
                <a:blip r:embed="rId3"/>
              </a:buBlip>
              <a:defRPr lang="zh-CN" altLang="en-US" sz="2170" b="1" kern="1200" dirty="0" smtClean="0">
                <a:solidFill>
                  <a:schemeClr val="tx1"/>
                </a:solidFill>
                <a:latin typeface="微软雅黑" panose="020B0503020204020204" pitchFamily="34" charset="-122"/>
                <a:ea typeface="微软雅黑" panose="020B0503020204020204" pitchFamily="34" charset="-122"/>
                <a:cs typeface="+mn-cs"/>
              </a:defRPr>
            </a:lvl3pPr>
            <a:lvl4pPr marL="1144270" indent="-190500">
              <a:buClr>
                <a:schemeClr val="accent6"/>
              </a:buClr>
              <a:buFont typeface="Wingdings" panose="05000000000000000000" pitchFamily="2" charset="2"/>
              <a:buChar char="Ø"/>
              <a:defRPr/>
            </a:lvl4pPr>
            <a:lvl5pPr marL="1525270">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p:txBody>
      </p:sp>
      <p:sp>
        <p:nvSpPr>
          <p:cNvPr id="6" name="灯片编号占位符 5"/>
          <p:cNvSpPr>
            <a:spLocks noGrp="1"/>
          </p:cNvSpPr>
          <p:nvPr>
            <p:ph type="sldNum" sz="quarter" idx="12"/>
          </p:nvPr>
        </p:nvSpPr>
        <p:spPr/>
        <p:txBody>
          <a:bodyPr/>
          <a:lstStyle/>
          <a:p>
            <a:pPr algn="l"/>
            <a:fld id="{CF751447-93B0-4F7F-8E43-F17BD1082DBA}" type="slidenum">
              <a:rPr lang="en-US" altLang="zh-CN" smtClean="0"/>
              <a:t>‹#›</a:t>
            </a:fld>
            <a:r>
              <a:rPr lang="en-US" altLang="zh-CN" dirty="0"/>
              <a:t>/25</a:t>
            </a:r>
            <a:endParaRPr lang="zh-CN" altLang="en-US" dirty="0"/>
          </a:p>
        </p:txBody>
      </p:sp>
      <p:sp>
        <p:nvSpPr>
          <p:cNvPr id="8" name="AutoShape 7"/>
          <p:cNvSpPr>
            <a:spLocks noChangeArrowheads="1"/>
          </p:cNvSpPr>
          <p:nvPr/>
        </p:nvSpPr>
        <p:spPr bwMode="auto">
          <a:xfrm>
            <a:off x="395536" y="757982"/>
            <a:ext cx="7772400" cy="91368"/>
          </a:xfrm>
          <a:custGeom>
            <a:avLst/>
            <a:gdLst>
              <a:gd name="T0" fmla="*/ 0 w 1000"/>
              <a:gd name="T1" fmla="*/ 0 h 1000"/>
              <a:gd name="T2" fmla="*/ 618 w 1000"/>
              <a:gd name="T3" fmla="*/ 0 h 1000"/>
              <a:gd name="T4" fmla="*/ 618 w 1000"/>
              <a:gd name="T5" fmla="*/ 1000 h 1000"/>
              <a:gd name="T6" fmla="*/ 0 w 1000"/>
              <a:gd name="T7" fmla="*/ 1000 h 1000"/>
              <a:gd name="T8" fmla="*/ 0 w 1000"/>
              <a:gd name="T9" fmla="*/ 0 h 1000"/>
              <a:gd name="T10" fmla="*/ 1000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rgbClr val="FF0000"/>
          </a:solidFill>
          <a:ln w="9525">
            <a:solidFill>
              <a:schemeClr val="accent2"/>
            </a:solidFill>
            <a:round/>
          </a:ln>
        </p:spPr>
        <p:txBody>
          <a:bodyPr/>
          <a:lstStyle/>
          <a:p>
            <a:pPr>
              <a:defRPr/>
            </a:pP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777032"/>
            <a:ext cx="7772400" cy="1226178"/>
          </a:xfrm>
        </p:spPr>
        <p:txBody>
          <a:bodyPr/>
          <a:lstStyle/>
          <a:p>
            <a:r>
              <a:rPr lang="zh-CN" altLang="en-US"/>
              <a:t>单击此处编辑母版标题样式</a:t>
            </a:r>
          </a:p>
        </p:txBody>
      </p:sp>
      <p:sp>
        <p:nvSpPr>
          <p:cNvPr id="3" name="副标题 2"/>
          <p:cNvSpPr>
            <a:spLocks noGrp="1"/>
          </p:cNvSpPr>
          <p:nvPr>
            <p:ph type="subTitle" idx="1"/>
          </p:nvPr>
        </p:nvSpPr>
        <p:spPr>
          <a:xfrm>
            <a:off x="1371600" y="3241560"/>
            <a:ext cx="6400800" cy="1461880"/>
          </a:xfrm>
        </p:spPr>
        <p:txBody>
          <a:bodyPr/>
          <a:lstStyle>
            <a:lvl1pPr marL="0" indent="0" algn="ctr">
              <a:buNone/>
              <a:defRPr>
                <a:solidFill>
                  <a:schemeClr val="tx1">
                    <a:tint val="75000"/>
                  </a:schemeClr>
                </a:solidFill>
              </a:defRPr>
            </a:lvl1pPr>
            <a:lvl2pPr marL="381635" indent="0" algn="ctr">
              <a:buNone/>
              <a:defRPr>
                <a:solidFill>
                  <a:schemeClr val="tx1">
                    <a:tint val="75000"/>
                  </a:schemeClr>
                </a:solidFill>
              </a:defRPr>
            </a:lvl2pPr>
            <a:lvl3pPr marL="762635" indent="0" algn="ctr">
              <a:buNone/>
              <a:defRPr>
                <a:solidFill>
                  <a:schemeClr val="tx1">
                    <a:tint val="75000"/>
                  </a:schemeClr>
                </a:solidFill>
              </a:defRPr>
            </a:lvl3pPr>
            <a:lvl4pPr marL="1144270" indent="0" algn="ctr">
              <a:buNone/>
              <a:defRPr>
                <a:solidFill>
                  <a:schemeClr val="tx1">
                    <a:tint val="75000"/>
                  </a:schemeClr>
                </a:solidFill>
              </a:defRPr>
            </a:lvl4pPr>
            <a:lvl5pPr marL="1525270" indent="0" algn="ctr">
              <a:buNone/>
              <a:defRPr>
                <a:solidFill>
                  <a:schemeClr val="tx1">
                    <a:tint val="75000"/>
                  </a:schemeClr>
                </a:solidFill>
              </a:defRPr>
            </a:lvl5pPr>
            <a:lvl6pPr marL="1906905" indent="0" algn="ctr">
              <a:buNone/>
              <a:defRPr>
                <a:solidFill>
                  <a:schemeClr val="tx1">
                    <a:tint val="75000"/>
                  </a:schemeClr>
                </a:solidFill>
              </a:defRPr>
            </a:lvl6pPr>
            <a:lvl7pPr marL="2287905" indent="0" algn="ctr">
              <a:buNone/>
              <a:defRPr>
                <a:solidFill>
                  <a:schemeClr val="tx1">
                    <a:tint val="75000"/>
                  </a:schemeClr>
                </a:solidFill>
              </a:defRPr>
            </a:lvl7pPr>
            <a:lvl8pPr marL="2669540" indent="0" algn="ctr">
              <a:buNone/>
              <a:defRPr>
                <a:solidFill>
                  <a:schemeClr val="tx1">
                    <a:tint val="75000"/>
                  </a:schemeClr>
                </a:solidFill>
              </a:defRPr>
            </a:lvl8pPr>
            <a:lvl9pPr marL="3051175" indent="0" algn="ctr">
              <a:buNone/>
              <a:defRPr>
                <a:solidFill>
                  <a:schemeClr val="tx1">
                    <a:tint val="75000"/>
                  </a:schemeClr>
                </a:solidFill>
              </a:defRPr>
            </a:lvl9pPr>
          </a:lstStyle>
          <a:p>
            <a:r>
              <a:rPr lang="zh-CN" altLang="en-US" dirty="0"/>
              <a:t>单击此处编辑母版副标题样式</a:t>
            </a:r>
          </a:p>
        </p:txBody>
      </p:sp>
      <p:pic>
        <p:nvPicPr>
          <p:cNvPr id="14"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5496" y="49952"/>
            <a:ext cx="3933763" cy="647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95536" y="37222"/>
            <a:ext cx="8421624" cy="720760"/>
          </a:xfrm>
        </p:spPr>
        <p:txBody>
          <a:bodyPr>
            <a:normAutofit/>
          </a:bodyPr>
          <a:lstStyle>
            <a:lvl1pPr algn="l">
              <a:defRPr sz="3005" b="1">
                <a:solidFill>
                  <a:srgbClr val="0000FF"/>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idx="1"/>
          </p:nvPr>
        </p:nvSpPr>
        <p:spPr>
          <a:xfrm>
            <a:off x="395536" y="878109"/>
            <a:ext cx="8421624" cy="4385640"/>
          </a:xfrm>
          <a:ln>
            <a:noFill/>
          </a:ln>
        </p:spPr>
        <p:txBody>
          <a:bodyPr/>
          <a:lstStyle>
            <a:lvl1pPr marL="285750" indent="-285750">
              <a:buFontTx/>
              <a:buBlip>
                <a:blip r:embed="rId2"/>
              </a:buBlip>
              <a:defRPr sz="2500" b="1">
                <a:latin typeface="微软雅黑" panose="020B0503020204020204" pitchFamily="34" charset="-122"/>
                <a:ea typeface="微软雅黑" panose="020B0503020204020204" pitchFamily="34" charset="-122"/>
              </a:defRPr>
            </a:lvl1pPr>
            <a:lvl2pPr marL="381635" indent="0">
              <a:buNone/>
              <a:defRPr/>
            </a:lvl2pPr>
            <a:lvl3pPr marL="762635" indent="-190500">
              <a:buFontTx/>
              <a:buBlip>
                <a:blip r:embed="rId3"/>
              </a:buBlip>
              <a:defRPr lang="zh-CN" altLang="en-US" sz="2170" b="1" kern="1200" dirty="0" smtClean="0">
                <a:solidFill>
                  <a:schemeClr val="tx1"/>
                </a:solidFill>
                <a:latin typeface="微软雅黑" panose="020B0503020204020204" pitchFamily="34" charset="-122"/>
                <a:ea typeface="微软雅黑" panose="020B0503020204020204" pitchFamily="34" charset="-122"/>
                <a:cs typeface="+mn-cs"/>
              </a:defRPr>
            </a:lvl3pPr>
            <a:lvl4pPr marL="1144270" indent="-190500">
              <a:buClr>
                <a:schemeClr val="accent6"/>
              </a:buClr>
              <a:buFont typeface="Wingdings" panose="05000000000000000000" pitchFamily="2" charset="2"/>
              <a:buChar char="Ø"/>
              <a:defRPr/>
            </a:lvl4pPr>
            <a:lvl5pPr marL="1525270">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p:txBody>
      </p:sp>
      <p:sp>
        <p:nvSpPr>
          <p:cNvPr id="6" name="灯片编号占位符 5"/>
          <p:cNvSpPr>
            <a:spLocks noGrp="1"/>
          </p:cNvSpPr>
          <p:nvPr>
            <p:ph type="sldNum" sz="quarter" idx="12"/>
          </p:nvPr>
        </p:nvSpPr>
        <p:spPr/>
        <p:txBody>
          <a:bodyPr/>
          <a:lstStyle/>
          <a:p>
            <a:pPr algn="l"/>
            <a:fld id="{CF751447-93B0-4F7F-8E43-F17BD1082DBA}" type="slidenum">
              <a:rPr lang="en-US" altLang="zh-CN" smtClean="0"/>
              <a:t>‹#›</a:t>
            </a:fld>
            <a:r>
              <a:rPr lang="en-US" altLang="zh-CN" dirty="0"/>
              <a:t>/25</a:t>
            </a:r>
            <a:endParaRPr lang="zh-CN" altLang="en-US" dirty="0"/>
          </a:p>
        </p:txBody>
      </p:sp>
      <p:sp>
        <p:nvSpPr>
          <p:cNvPr id="8" name="AutoShape 7"/>
          <p:cNvSpPr>
            <a:spLocks noChangeArrowheads="1"/>
          </p:cNvSpPr>
          <p:nvPr/>
        </p:nvSpPr>
        <p:spPr bwMode="auto">
          <a:xfrm>
            <a:off x="395536" y="757982"/>
            <a:ext cx="7772400" cy="91368"/>
          </a:xfrm>
          <a:custGeom>
            <a:avLst/>
            <a:gdLst>
              <a:gd name="T0" fmla="*/ 0 w 1000"/>
              <a:gd name="T1" fmla="*/ 0 h 1000"/>
              <a:gd name="T2" fmla="*/ 618 w 1000"/>
              <a:gd name="T3" fmla="*/ 0 h 1000"/>
              <a:gd name="T4" fmla="*/ 618 w 1000"/>
              <a:gd name="T5" fmla="*/ 1000 h 1000"/>
              <a:gd name="T6" fmla="*/ 0 w 1000"/>
              <a:gd name="T7" fmla="*/ 1000 h 1000"/>
              <a:gd name="T8" fmla="*/ 0 w 1000"/>
              <a:gd name="T9" fmla="*/ 0 h 1000"/>
              <a:gd name="T10" fmla="*/ 1000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rgbClr val="FF0000"/>
          </a:solidFill>
          <a:ln w="9525">
            <a:solidFill>
              <a:schemeClr val="accent2"/>
            </a:solidFill>
            <a:round/>
          </a:ln>
        </p:spPr>
        <p:txBody>
          <a:bodyPr/>
          <a:lstStyle/>
          <a:p>
            <a:pPr>
              <a:defRPr/>
            </a:pP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777032"/>
            <a:ext cx="7772400" cy="1226178"/>
          </a:xfrm>
        </p:spPr>
        <p:txBody>
          <a:bodyPr/>
          <a:lstStyle/>
          <a:p>
            <a:r>
              <a:rPr lang="zh-CN" altLang="en-US"/>
              <a:t>单击此处编辑母版标题样式</a:t>
            </a:r>
          </a:p>
        </p:txBody>
      </p:sp>
      <p:sp>
        <p:nvSpPr>
          <p:cNvPr id="3" name="副标题 2"/>
          <p:cNvSpPr>
            <a:spLocks noGrp="1"/>
          </p:cNvSpPr>
          <p:nvPr>
            <p:ph type="subTitle" idx="1"/>
          </p:nvPr>
        </p:nvSpPr>
        <p:spPr>
          <a:xfrm>
            <a:off x="1371600" y="3241560"/>
            <a:ext cx="6400800" cy="1461880"/>
          </a:xfrm>
        </p:spPr>
        <p:txBody>
          <a:bodyPr/>
          <a:lstStyle>
            <a:lvl1pPr marL="0" indent="0" algn="ctr">
              <a:buNone/>
              <a:defRPr>
                <a:solidFill>
                  <a:schemeClr val="tx1">
                    <a:tint val="75000"/>
                  </a:schemeClr>
                </a:solidFill>
              </a:defRPr>
            </a:lvl1pPr>
            <a:lvl2pPr marL="381635" indent="0" algn="ctr">
              <a:buNone/>
              <a:defRPr>
                <a:solidFill>
                  <a:schemeClr val="tx1">
                    <a:tint val="75000"/>
                  </a:schemeClr>
                </a:solidFill>
              </a:defRPr>
            </a:lvl2pPr>
            <a:lvl3pPr marL="762635" indent="0" algn="ctr">
              <a:buNone/>
              <a:defRPr>
                <a:solidFill>
                  <a:schemeClr val="tx1">
                    <a:tint val="75000"/>
                  </a:schemeClr>
                </a:solidFill>
              </a:defRPr>
            </a:lvl3pPr>
            <a:lvl4pPr marL="1144270" indent="0" algn="ctr">
              <a:buNone/>
              <a:defRPr>
                <a:solidFill>
                  <a:schemeClr val="tx1">
                    <a:tint val="75000"/>
                  </a:schemeClr>
                </a:solidFill>
              </a:defRPr>
            </a:lvl4pPr>
            <a:lvl5pPr marL="1525270" indent="0" algn="ctr">
              <a:buNone/>
              <a:defRPr>
                <a:solidFill>
                  <a:schemeClr val="tx1">
                    <a:tint val="75000"/>
                  </a:schemeClr>
                </a:solidFill>
              </a:defRPr>
            </a:lvl5pPr>
            <a:lvl6pPr marL="1906905" indent="0" algn="ctr">
              <a:buNone/>
              <a:defRPr>
                <a:solidFill>
                  <a:schemeClr val="tx1">
                    <a:tint val="75000"/>
                  </a:schemeClr>
                </a:solidFill>
              </a:defRPr>
            </a:lvl6pPr>
            <a:lvl7pPr marL="2287905" indent="0" algn="ctr">
              <a:buNone/>
              <a:defRPr>
                <a:solidFill>
                  <a:schemeClr val="tx1">
                    <a:tint val="75000"/>
                  </a:schemeClr>
                </a:solidFill>
              </a:defRPr>
            </a:lvl7pPr>
            <a:lvl8pPr marL="2669540" indent="0" algn="ctr">
              <a:buNone/>
              <a:defRPr>
                <a:solidFill>
                  <a:schemeClr val="tx1">
                    <a:tint val="75000"/>
                  </a:schemeClr>
                </a:solidFill>
              </a:defRPr>
            </a:lvl8pPr>
            <a:lvl9pPr marL="3051175" indent="0" algn="ctr">
              <a:buNone/>
              <a:defRPr>
                <a:solidFill>
                  <a:schemeClr val="tx1">
                    <a:tint val="75000"/>
                  </a:schemeClr>
                </a:solidFill>
              </a:defRPr>
            </a:lvl9pPr>
          </a:lstStyle>
          <a:p>
            <a:r>
              <a:rPr lang="zh-CN" altLang="en-US" dirty="0"/>
              <a:t>单击此处编辑母版副标题样式</a:t>
            </a:r>
          </a:p>
        </p:txBody>
      </p:sp>
      <p:pic>
        <p:nvPicPr>
          <p:cNvPr id="14"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5496" y="49952"/>
            <a:ext cx="3933763" cy="647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29081"/>
            <a:ext cx="8229600" cy="9534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334760"/>
            <a:ext cx="8229600" cy="37752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灯片编号占位符 5"/>
          <p:cNvSpPr>
            <a:spLocks noGrp="1"/>
          </p:cNvSpPr>
          <p:nvPr>
            <p:ph type="sldNum" sz="quarter" idx="4"/>
          </p:nvPr>
        </p:nvSpPr>
        <p:spPr>
          <a:xfrm>
            <a:off x="467544" y="5318556"/>
            <a:ext cx="2133600" cy="304558"/>
          </a:xfrm>
          <a:prstGeom prst="rect">
            <a:avLst/>
          </a:prstGeom>
        </p:spPr>
        <p:txBody>
          <a:bodyPr vert="horz" lIns="91440" tIns="45720" rIns="91440" bIns="45720" rtlCol="0" anchor="ctr"/>
          <a:lstStyle>
            <a:lvl1pPr algn="r">
              <a:defRPr sz="1000">
                <a:solidFill>
                  <a:schemeClr val="tx1"/>
                </a:solidFill>
                <a:latin typeface="+mn-lt"/>
              </a:defRPr>
            </a:lvl1pPr>
          </a:lstStyle>
          <a:p>
            <a:pPr algn="l"/>
            <a:fld id="{A441DABB-FC3D-4F80-9FD0-50F5F17C0A09}" type="slidenum">
              <a:rPr lang="zh-CN" altLang="en-US" smtClean="0"/>
              <a:t>‹#›</a:t>
            </a:fld>
            <a:endParaRPr lang="zh-CN" altLang="en-US" dirty="0"/>
          </a:p>
        </p:txBody>
      </p:sp>
      <p:pic>
        <p:nvPicPr>
          <p:cNvPr id="9"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644008" y="5420669"/>
            <a:ext cx="4464496" cy="262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762635" rtl="0" eaLnBrk="1" latinLnBrk="0" hangingPunct="1">
        <a:spcBef>
          <a:spcPct val="0"/>
        </a:spcBef>
        <a:buNone/>
        <a:defRPr sz="3670" kern="1200">
          <a:solidFill>
            <a:schemeClr val="tx1"/>
          </a:solidFill>
          <a:latin typeface="+mj-lt"/>
          <a:ea typeface="+mj-ea"/>
          <a:cs typeface="+mj-cs"/>
        </a:defRPr>
      </a:lvl1pPr>
    </p:titleStyle>
    <p:bodyStyle>
      <a:lvl1pPr marL="285750" indent="-285750" algn="l" defTabSz="762635" rtl="0" eaLnBrk="1" latinLnBrk="0" hangingPunct="1">
        <a:spcBef>
          <a:spcPts val="80"/>
        </a:spcBef>
        <a:buFont typeface="Arial" panose="020B0604020202020204" pitchFamily="34" charset="0"/>
        <a:buChar char="•"/>
        <a:defRPr sz="2670" kern="1200">
          <a:solidFill>
            <a:schemeClr val="tx1"/>
          </a:solidFill>
          <a:latin typeface="+mn-lt"/>
          <a:ea typeface="+mn-ea"/>
          <a:cs typeface="+mn-cs"/>
        </a:defRPr>
      </a:lvl1pPr>
      <a:lvl2pPr marL="619760" indent="-238125" algn="l" defTabSz="762635" rtl="0" eaLnBrk="1" latinLnBrk="0" hangingPunct="1">
        <a:spcBef>
          <a:spcPts val="80"/>
        </a:spcBef>
        <a:buFont typeface="Arial" panose="020B0604020202020204" pitchFamily="34" charset="0"/>
        <a:buChar char="–"/>
        <a:defRPr sz="2335" kern="1200">
          <a:solidFill>
            <a:schemeClr val="tx1"/>
          </a:solidFill>
          <a:latin typeface="+mn-lt"/>
          <a:ea typeface="+mn-ea"/>
          <a:cs typeface="+mn-cs"/>
        </a:defRPr>
      </a:lvl2pPr>
      <a:lvl3pPr marL="953135" indent="-190500" algn="l" defTabSz="762635" rtl="0" eaLnBrk="1" latinLnBrk="0" hangingPunct="1">
        <a:spcBef>
          <a:spcPts val="80"/>
        </a:spcBef>
        <a:buFont typeface="Arial" panose="020B0604020202020204" pitchFamily="34" charset="0"/>
        <a:buChar char="•"/>
        <a:defRPr sz="2000" kern="1200">
          <a:solidFill>
            <a:schemeClr val="tx1"/>
          </a:solidFill>
          <a:latin typeface="+mn-lt"/>
          <a:ea typeface="+mn-ea"/>
          <a:cs typeface="+mn-cs"/>
        </a:defRPr>
      </a:lvl3pPr>
      <a:lvl4pPr marL="1334770" indent="-190500" algn="l" defTabSz="762635" rtl="0" eaLnBrk="1" latinLnBrk="0" hangingPunct="1">
        <a:spcBef>
          <a:spcPts val="80"/>
        </a:spcBef>
        <a:buFont typeface="Arial" panose="020B0604020202020204" pitchFamily="34" charset="0"/>
        <a:buChar char="–"/>
        <a:defRPr sz="1670" kern="1200">
          <a:solidFill>
            <a:schemeClr val="tx1"/>
          </a:solidFill>
          <a:latin typeface="+mn-lt"/>
          <a:ea typeface="+mn-ea"/>
          <a:cs typeface="+mn-cs"/>
        </a:defRPr>
      </a:lvl4pPr>
      <a:lvl5pPr marL="1716405" indent="-190500" algn="l" defTabSz="762635" rtl="0" eaLnBrk="1" latinLnBrk="0" hangingPunct="1">
        <a:spcBef>
          <a:spcPts val="80"/>
        </a:spcBef>
        <a:buFont typeface="Arial" panose="020B0604020202020204" pitchFamily="34" charset="0"/>
        <a:buChar char="»"/>
        <a:defRPr sz="1670" kern="1200">
          <a:solidFill>
            <a:schemeClr val="tx1"/>
          </a:solidFill>
          <a:latin typeface="+mn-lt"/>
          <a:ea typeface="+mn-ea"/>
          <a:cs typeface="+mn-cs"/>
        </a:defRPr>
      </a:lvl5pPr>
      <a:lvl6pPr marL="2097405" indent="-190500" algn="l" defTabSz="762635" rtl="0" eaLnBrk="1" latinLnBrk="0" hangingPunct="1">
        <a:spcBef>
          <a:spcPts val="80"/>
        </a:spcBef>
        <a:buFont typeface="Arial" panose="020B0604020202020204" pitchFamily="34" charset="0"/>
        <a:buChar char="•"/>
        <a:defRPr sz="1670" kern="1200">
          <a:solidFill>
            <a:schemeClr val="tx1"/>
          </a:solidFill>
          <a:latin typeface="+mn-lt"/>
          <a:ea typeface="+mn-ea"/>
          <a:cs typeface="+mn-cs"/>
        </a:defRPr>
      </a:lvl6pPr>
      <a:lvl7pPr marL="2479040" indent="-190500" algn="l" defTabSz="762635" rtl="0" eaLnBrk="1" latinLnBrk="0" hangingPunct="1">
        <a:spcBef>
          <a:spcPts val="80"/>
        </a:spcBef>
        <a:buFont typeface="Arial" panose="020B0604020202020204" pitchFamily="34" charset="0"/>
        <a:buChar char="•"/>
        <a:defRPr sz="1670" kern="1200">
          <a:solidFill>
            <a:schemeClr val="tx1"/>
          </a:solidFill>
          <a:latin typeface="+mn-lt"/>
          <a:ea typeface="+mn-ea"/>
          <a:cs typeface="+mn-cs"/>
        </a:defRPr>
      </a:lvl7pPr>
      <a:lvl8pPr marL="2860040" indent="-190500" algn="l" defTabSz="762635" rtl="0" eaLnBrk="1" latinLnBrk="0" hangingPunct="1">
        <a:spcBef>
          <a:spcPts val="80"/>
        </a:spcBef>
        <a:buFont typeface="Arial" panose="020B0604020202020204" pitchFamily="34" charset="0"/>
        <a:buChar char="•"/>
        <a:defRPr sz="1670" kern="1200">
          <a:solidFill>
            <a:schemeClr val="tx1"/>
          </a:solidFill>
          <a:latin typeface="+mn-lt"/>
          <a:ea typeface="+mn-ea"/>
          <a:cs typeface="+mn-cs"/>
        </a:defRPr>
      </a:lvl8pPr>
      <a:lvl9pPr marL="3241675" indent="-190500" algn="l" defTabSz="762635" rtl="0" eaLnBrk="1" latinLnBrk="0" hangingPunct="1">
        <a:spcBef>
          <a:spcPts val="80"/>
        </a:spcBef>
        <a:buFont typeface="Arial" panose="020B0604020202020204" pitchFamily="34" charset="0"/>
        <a:buChar char="•"/>
        <a:defRPr sz="1670" kern="1200">
          <a:solidFill>
            <a:schemeClr val="tx1"/>
          </a:solidFill>
          <a:latin typeface="+mn-lt"/>
          <a:ea typeface="+mn-ea"/>
          <a:cs typeface="+mn-cs"/>
        </a:defRPr>
      </a:lvl9pPr>
    </p:bodyStyle>
    <p:otherStyle>
      <a:defPPr>
        <a:defRPr lang="zh-CN"/>
      </a:defPPr>
      <a:lvl1pPr marL="0" algn="l" defTabSz="762635" rtl="0" eaLnBrk="1" latinLnBrk="0" hangingPunct="1">
        <a:defRPr sz="1500" kern="1200">
          <a:solidFill>
            <a:schemeClr val="tx1"/>
          </a:solidFill>
          <a:latin typeface="+mn-lt"/>
          <a:ea typeface="+mn-ea"/>
          <a:cs typeface="+mn-cs"/>
        </a:defRPr>
      </a:lvl1pPr>
      <a:lvl2pPr marL="381635" algn="l" defTabSz="762635" rtl="0" eaLnBrk="1" latinLnBrk="0" hangingPunct="1">
        <a:defRPr sz="1500" kern="1200">
          <a:solidFill>
            <a:schemeClr val="tx1"/>
          </a:solidFill>
          <a:latin typeface="+mn-lt"/>
          <a:ea typeface="+mn-ea"/>
          <a:cs typeface="+mn-cs"/>
        </a:defRPr>
      </a:lvl2pPr>
      <a:lvl3pPr marL="762635" algn="l" defTabSz="762635" rtl="0" eaLnBrk="1" latinLnBrk="0" hangingPunct="1">
        <a:defRPr sz="1500" kern="1200">
          <a:solidFill>
            <a:schemeClr val="tx1"/>
          </a:solidFill>
          <a:latin typeface="+mn-lt"/>
          <a:ea typeface="+mn-ea"/>
          <a:cs typeface="+mn-cs"/>
        </a:defRPr>
      </a:lvl3pPr>
      <a:lvl4pPr marL="1144270" algn="l" defTabSz="762635" rtl="0" eaLnBrk="1" latinLnBrk="0" hangingPunct="1">
        <a:defRPr sz="1500" kern="1200">
          <a:solidFill>
            <a:schemeClr val="tx1"/>
          </a:solidFill>
          <a:latin typeface="+mn-lt"/>
          <a:ea typeface="+mn-ea"/>
          <a:cs typeface="+mn-cs"/>
        </a:defRPr>
      </a:lvl4pPr>
      <a:lvl5pPr marL="1525270" algn="l" defTabSz="762635" rtl="0" eaLnBrk="1" latinLnBrk="0" hangingPunct="1">
        <a:defRPr sz="1500" kern="1200">
          <a:solidFill>
            <a:schemeClr val="tx1"/>
          </a:solidFill>
          <a:latin typeface="+mn-lt"/>
          <a:ea typeface="+mn-ea"/>
          <a:cs typeface="+mn-cs"/>
        </a:defRPr>
      </a:lvl5pPr>
      <a:lvl6pPr marL="1906905" algn="l" defTabSz="762635" rtl="0" eaLnBrk="1" latinLnBrk="0" hangingPunct="1">
        <a:defRPr sz="1500" kern="1200">
          <a:solidFill>
            <a:schemeClr val="tx1"/>
          </a:solidFill>
          <a:latin typeface="+mn-lt"/>
          <a:ea typeface="+mn-ea"/>
          <a:cs typeface="+mn-cs"/>
        </a:defRPr>
      </a:lvl6pPr>
      <a:lvl7pPr marL="2287905" algn="l" defTabSz="762635" rtl="0" eaLnBrk="1" latinLnBrk="0" hangingPunct="1">
        <a:defRPr sz="1500" kern="1200">
          <a:solidFill>
            <a:schemeClr val="tx1"/>
          </a:solidFill>
          <a:latin typeface="+mn-lt"/>
          <a:ea typeface="+mn-ea"/>
          <a:cs typeface="+mn-cs"/>
        </a:defRPr>
      </a:lvl7pPr>
      <a:lvl8pPr marL="2669540" algn="l" defTabSz="762635" rtl="0" eaLnBrk="1" latinLnBrk="0" hangingPunct="1">
        <a:defRPr sz="1500" kern="1200">
          <a:solidFill>
            <a:schemeClr val="tx1"/>
          </a:solidFill>
          <a:latin typeface="+mn-lt"/>
          <a:ea typeface="+mn-ea"/>
          <a:cs typeface="+mn-cs"/>
        </a:defRPr>
      </a:lvl8pPr>
      <a:lvl9pPr marL="3051175" algn="l" defTabSz="762635"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29081"/>
            <a:ext cx="8229600" cy="9534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334760"/>
            <a:ext cx="8229600" cy="37752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灯片编号占位符 5"/>
          <p:cNvSpPr>
            <a:spLocks noGrp="1"/>
          </p:cNvSpPr>
          <p:nvPr>
            <p:ph type="sldNum" sz="quarter" idx="4"/>
          </p:nvPr>
        </p:nvSpPr>
        <p:spPr>
          <a:xfrm>
            <a:off x="467544" y="5318556"/>
            <a:ext cx="2133600" cy="304558"/>
          </a:xfrm>
          <a:prstGeom prst="rect">
            <a:avLst/>
          </a:prstGeom>
        </p:spPr>
        <p:txBody>
          <a:bodyPr vert="horz" lIns="91440" tIns="45720" rIns="91440" bIns="45720" rtlCol="0" anchor="ctr"/>
          <a:lstStyle>
            <a:lvl1pPr algn="r">
              <a:defRPr sz="1000">
                <a:solidFill>
                  <a:schemeClr val="tx1"/>
                </a:solidFill>
                <a:latin typeface="+mn-lt"/>
              </a:defRPr>
            </a:lvl1pPr>
          </a:lstStyle>
          <a:p>
            <a:pPr algn="l"/>
            <a:fld id="{A441DABB-FC3D-4F80-9FD0-50F5F17C0A09}" type="slidenum">
              <a:rPr lang="zh-CN" altLang="en-US" smtClean="0"/>
              <a:t>‹#›</a:t>
            </a:fld>
            <a:endParaRPr lang="zh-CN" altLang="en-US" dirty="0"/>
          </a:p>
        </p:txBody>
      </p:sp>
      <p:pic>
        <p:nvPicPr>
          <p:cNvPr id="9"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644008" y="5420669"/>
            <a:ext cx="4464496" cy="262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70" r:id="rId1"/>
    <p:sldLayoutId id="2147483671" r:id="rId2"/>
  </p:sldLayoutIdLst>
  <p:hf sldNum="0" hdr="0" ftr="0" dt="0"/>
  <p:txStyles>
    <p:titleStyle>
      <a:lvl1pPr algn="ctr" defTabSz="762635" rtl="0" eaLnBrk="1" latinLnBrk="0" hangingPunct="1">
        <a:spcBef>
          <a:spcPct val="0"/>
        </a:spcBef>
        <a:buNone/>
        <a:defRPr sz="3670" kern="1200">
          <a:solidFill>
            <a:schemeClr val="tx1"/>
          </a:solidFill>
          <a:latin typeface="+mj-lt"/>
          <a:ea typeface="+mj-ea"/>
          <a:cs typeface="+mj-cs"/>
        </a:defRPr>
      </a:lvl1pPr>
    </p:titleStyle>
    <p:bodyStyle>
      <a:lvl1pPr marL="285750" indent="-285750" algn="l" defTabSz="762635" rtl="0" eaLnBrk="1" latinLnBrk="0" hangingPunct="1">
        <a:spcBef>
          <a:spcPts val="80"/>
        </a:spcBef>
        <a:buFont typeface="Arial" panose="020B0604020202020204" pitchFamily="34" charset="0"/>
        <a:buChar char="•"/>
        <a:defRPr sz="2670" kern="1200">
          <a:solidFill>
            <a:schemeClr val="tx1"/>
          </a:solidFill>
          <a:latin typeface="+mn-lt"/>
          <a:ea typeface="+mn-ea"/>
          <a:cs typeface="+mn-cs"/>
        </a:defRPr>
      </a:lvl1pPr>
      <a:lvl2pPr marL="619760" indent="-238125" algn="l" defTabSz="762635" rtl="0" eaLnBrk="1" latinLnBrk="0" hangingPunct="1">
        <a:spcBef>
          <a:spcPts val="80"/>
        </a:spcBef>
        <a:buFont typeface="Arial" panose="020B0604020202020204" pitchFamily="34" charset="0"/>
        <a:buChar char="–"/>
        <a:defRPr sz="2335" kern="1200">
          <a:solidFill>
            <a:schemeClr val="tx1"/>
          </a:solidFill>
          <a:latin typeface="+mn-lt"/>
          <a:ea typeface="+mn-ea"/>
          <a:cs typeface="+mn-cs"/>
        </a:defRPr>
      </a:lvl2pPr>
      <a:lvl3pPr marL="953135" indent="-190500" algn="l" defTabSz="762635" rtl="0" eaLnBrk="1" latinLnBrk="0" hangingPunct="1">
        <a:spcBef>
          <a:spcPts val="80"/>
        </a:spcBef>
        <a:buFont typeface="Arial" panose="020B0604020202020204" pitchFamily="34" charset="0"/>
        <a:buChar char="•"/>
        <a:defRPr sz="2000" kern="1200">
          <a:solidFill>
            <a:schemeClr val="tx1"/>
          </a:solidFill>
          <a:latin typeface="+mn-lt"/>
          <a:ea typeface="+mn-ea"/>
          <a:cs typeface="+mn-cs"/>
        </a:defRPr>
      </a:lvl3pPr>
      <a:lvl4pPr marL="1334770" indent="-190500" algn="l" defTabSz="762635" rtl="0" eaLnBrk="1" latinLnBrk="0" hangingPunct="1">
        <a:spcBef>
          <a:spcPts val="80"/>
        </a:spcBef>
        <a:buFont typeface="Arial" panose="020B0604020202020204" pitchFamily="34" charset="0"/>
        <a:buChar char="–"/>
        <a:defRPr sz="1670" kern="1200">
          <a:solidFill>
            <a:schemeClr val="tx1"/>
          </a:solidFill>
          <a:latin typeface="+mn-lt"/>
          <a:ea typeface="+mn-ea"/>
          <a:cs typeface="+mn-cs"/>
        </a:defRPr>
      </a:lvl4pPr>
      <a:lvl5pPr marL="1716405" indent="-190500" algn="l" defTabSz="762635" rtl="0" eaLnBrk="1" latinLnBrk="0" hangingPunct="1">
        <a:spcBef>
          <a:spcPts val="80"/>
        </a:spcBef>
        <a:buFont typeface="Arial" panose="020B0604020202020204" pitchFamily="34" charset="0"/>
        <a:buChar char="»"/>
        <a:defRPr sz="1670" kern="1200">
          <a:solidFill>
            <a:schemeClr val="tx1"/>
          </a:solidFill>
          <a:latin typeface="+mn-lt"/>
          <a:ea typeface="+mn-ea"/>
          <a:cs typeface="+mn-cs"/>
        </a:defRPr>
      </a:lvl5pPr>
      <a:lvl6pPr marL="2097405" indent="-190500" algn="l" defTabSz="762635" rtl="0" eaLnBrk="1" latinLnBrk="0" hangingPunct="1">
        <a:spcBef>
          <a:spcPts val="80"/>
        </a:spcBef>
        <a:buFont typeface="Arial" panose="020B0604020202020204" pitchFamily="34" charset="0"/>
        <a:buChar char="•"/>
        <a:defRPr sz="1670" kern="1200">
          <a:solidFill>
            <a:schemeClr val="tx1"/>
          </a:solidFill>
          <a:latin typeface="+mn-lt"/>
          <a:ea typeface="+mn-ea"/>
          <a:cs typeface="+mn-cs"/>
        </a:defRPr>
      </a:lvl6pPr>
      <a:lvl7pPr marL="2479040" indent="-190500" algn="l" defTabSz="762635" rtl="0" eaLnBrk="1" latinLnBrk="0" hangingPunct="1">
        <a:spcBef>
          <a:spcPts val="80"/>
        </a:spcBef>
        <a:buFont typeface="Arial" panose="020B0604020202020204" pitchFamily="34" charset="0"/>
        <a:buChar char="•"/>
        <a:defRPr sz="1670" kern="1200">
          <a:solidFill>
            <a:schemeClr val="tx1"/>
          </a:solidFill>
          <a:latin typeface="+mn-lt"/>
          <a:ea typeface="+mn-ea"/>
          <a:cs typeface="+mn-cs"/>
        </a:defRPr>
      </a:lvl7pPr>
      <a:lvl8pPr marL="2860040" indent="-190500" algn="l" defTabSz="762635" rtl="0" eaLnBrk="1" latinLnBrk="0" hangingPunct="1">
        <a:spcBef>
          <a:spcPts val="80"/>
        </a:spcBef>
        <a:buFont typeface="Arial" panose="020B0604020202020204" pitchFamily="34" charset="0"/>
        <a:buChar char="•"/>
        <a:defRPr sz="1670" kern="1200">
          <a:solidFill>
            <a:schemeClr val="tx1"/>
          </a:solidFill>
          <a:latin typeface="+mn-lt"/>
          <a:ea typeface="+mn-ea"/>
          <a:cs typeface="+mn-cs"/>
        </a:defRPr>
      </a:lvl8pPr>
      <a:lvl9pPr marL="3241675" indent="-190500" algn="l" defTabSz="762635" rtl="0" eaLnBrk="1" latinLnBrk="0" hangingPunct="1">
        <a:spcBef>
          <a:spcPts val="80"/>
        </a:spcBef>
        <a:buFont typeface="Arial" panose="020B0604020202020204" pitchFamily="34" charset="0"/>
        <a:buChar char="•"/>
        <a:defRPr sz="1670" kern="1200">
          <a:solidFill>
            <a:schemeClr val="tx1"/>
          </a:solidFill>
          <a:latin typeface="+mn-lt"/>
          <a:ea typeface="+mn-ea"/>
          <a:cs typeface="+mn-cs"/>
        </a:defRPr>
      </a:lvl9pPr>
    </p:bodyStyle>
    <p:otherStyle>
      <a:defPPr>
        <a:defRPr lang="zh-CN"/>
      </a:defPPr>
      <a:lvl1pPr marL="0" algn="l" defTabSz="762635" rtl="0" eaLnBrk="1" latinLnBrk="0" hangingPunct="1">
        <a:defRPr sz="1500" kern="1200">
          <a:solidFill>
            <a:schemeClr val="tx1"/>
          </a:solidFill>
          <a:latin typeface="+mn-lt"/>
          <a:ea typeface="+mn-ea"/>
          <a:cs typeface="+mn-cs"/>
        </a:defRPr>
      </a:lvl1pPr>
      <a:lvl2pPr marL="381635" algn="l" defTabSz="762635" rtl="0" eaLnBrk="1" latinLnBrk="0" hangingPunct="1">
        <a:defRPr sz="1500" kern="1200">
          <a:solidFill>
            <a:schemeClr val="tx1"/>
          </a:solidFill>
          <a:latin typeface="+mn-lt"/>
          <a:ea typeface="+mn-ea"/>
          <a:cs typeface="+mn-cs"/>
        </a:defRPr>
      </a:lvl2pPr>
      <a:lvl3pPr marL="762635" algn="l" defTabSz="762635" rtl="0" eaLnBrk="1" latinLnBrk="0" hangingPunct="1">
        <a:defRPr sz="1500" kern="1200">
          <a:solidFill>
            <a:schemeClr val="tx1"/>
          </a:solidFill>
          <a:latin typeface="+mn-lt"/>
          <a:ea typeface="+mn-ea"/>
          <a:cs typeface="+mn-cs"/>
        </a:defRPr>
      </a:lvl3pPr>
      <a:lvl4pPr marL="1144270" algn="l" defTabSz="762635" rtl="0" eaLnBrk="1" latinLnBrk="0" hangingPunct="1">
        <a:defRPr sz="1500" kern="1200">
          <a:solidFill>
            <a:schemeClr val="tx1"/>
          </a:solidFill>
          <a:latin typeface="+mn-lt"/>
          <a:ea typeface="+mn-ea"/>
          <a:cs typeface="+mn-cs"/>
        </a:defRPr>
      </a:lvl4pPr>
      <a:lvl5pPr marL="1525270" algn="l" defTabSz="762635" rtl="0" eaLnBrk="1" latinLnBrk="0" hangingPunct="1">
        <a:defRPr sz="1500" kern="1200">
          <a:solidFill>
            <a:schemeClr val="tx1"/>
          </a:solidFill>
          <a:latin typeface="+mn-lt"/>
          <a:ea typeface="+mn-ea"/>
          <a:cs typeface="+mn-cs"/>
        </a:defRPr>
      </a:lvl5pPr>
      <a:lvl6pPr marL="1906905" algn="l" defTabSz="762635" rtl="0" eaLnBrk="1" latinLnBrk="0" hangingPunct="1">
        <a:defRPr sz="1500" kern="1200">
          <a:solidFill>
            <a:schemeClr val="tx1"/>
          </a:solidFill>
          <a:latin typeface="+mn-lt"/>
          <a:ea typeface="+mn-ea"/>
          <a:cs typeface="+mn-cs"/>
        </a:defRPr>
      </a:lvl6pPr>
      <a:lvl7pPr marL="2287905" algn="l" defTabSz="762635" rtl="0" eaLnBrk="1" latinLnBrk="0" hangingPunct="1">
        <a:defRPr sz="1500" kern="1200">
          <a:solidFill>
            <a:schemeClr val="tx1"/>
          </a:solidFill>
          <a:latin typeface="+mn-lt"/>
          <a:ea typeface="+mn-ea"/>
          <a:cs typeface="+mn-cs"/>
        </a:defRPr>
      </a:lvl7pPr>
      <a:lvl8pPr marL="2669540" algn="l" defTabSz="762635" rtl="0" eaLnBrk="1" latinLnBrk="0" hangingPunct="1">
        <a:defRPr sz="1500" kern="1200">
          <a:solidFill>
            <a:schemeClr val="tx1"/>
          </a:solidFill>
          <a:latin typeface="+mn-lt"/>
          <a:ea typeface="+mn-ea"/>
          <a:cs typeface="+mn-cs"/>
        </a:defRPr>
      </a:lvl8pPr>
      <a:lvl9pPr marL="3051175" algn="l" defTabSz="762635" rtl="0" eaLnBrk="1" latinLnBrk="0" hangingPunct="1">
        <a:defRPr sz="15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29081"/>
            <a:ext cx="8229600" cy="9534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334760"/>
            <a:ext cx="8229600" cy="37752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灯片编号占位符 5"/>
          <p:cNvSpPr>
            <a:spLocks noGrp="1"/>
          </p:cNvSpPr>
          <p:nvPr>
            <p:ph type="sldNum" sz="quarter" idx="4"/>
          </p:nvPr>
        </p:nvSpPr>
        <p:spPr>
          <a:xfrm>
            <a:off x="467544" y="5318556"/>
            <a:ext cx="2133600" cy="304558"/>
          </a:xfrm>
          <a:prstGeom prst="rect">
            <a:avLst/>
          </a:prstGeom>
        </p:spPr>
        <p:txBody>
          <a:bodyPr vert="horz" lIns="91440" tIns="45720" rIns="91440" bIns="45720" rtlCol="0" anchor="ctr"/>
          <a:lstStyle>
            <a:lvl1pPr algn="r">
              <a:defRPr sz="1000">
                <a:solidFill>
                  <a:schemeClr val="tx1"/>
                </a:solidFill>
                <a:latin typeface="+mn-lt"/>
              </a:defRPr>
            </a:lvl1pPr>
          </a:lstStyle>
          <a:p>
            <a:pPr algn="l"/>
            <a:fld id="{A441DABB-FC3D-4F80-9FD0-50F5F17C0A09}" type="slidenum">
              <a:rPr lang="zh-CN" altLang="en-US" smtClean="0"/>
              <a:t>‹#›</a:t>
            </a:fld>
            <a:endParaRPr lang="zh-CN" altLang="en-US" dirty="0"/>
          </a:p>
        </p:txBody>
      </p:sp>
      <p:pic>
        <p:nvPicPr>
          <p:cNvPr id="9"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644008" y="5420669"/>
            <a:ext cx="4464496" cy="262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91" r:id="rId1"/>
    <p:sldLayoutId id="2147483692" r:id="rId2"/>
  </p:sldLayoutIdLst>
  <p:hf sldNum="0" hdr="0" ftr="0" dt="0"/>
  <p:txStyles>
    <p:titleStyle>
      <a:lvl1pPr algn="ctr" defTabSz="762635" rtl="0" eaLnBrk="1" latinLnBrk="0" hangingPunct="1">
        <a:spcBef>
          <a:spcPct val="0"/>
        </a:spcBef>
        <a:buNone/>
        <a:defRPr sz="3670" kern="1200">
          <a:solidFill>
            <a:schemeClr val="tx1"/>
          </a:solidFill>
          <a:latin typeface="+mj-lt"/>
          <a:ea typeface="+mj-ea"/>
          <a:cs typeface="+mj-cs"/>
        </a:defRPr>
      </a:lvl1pPr>
    </p:titleStyle>
    <p:bodyStyle>
      <a:lvl1pPr marL="285750" indent="-285750" algn="l" defTabSz="762635" rtl="0" eaLnBrk="1" latinLnBrk="0" hangingPunct="1">
        <a:spcBef>
          <a:spcPts val="80"/>
        </a:spcBef>
        <a:buFont typeface="Arial" panose="020B0604020202020204" pitchFamily="34" charset="0"/>
        <a:buChar char="•"/>
        <a:defRPr sz="2670" kern="1200">
          <a:solidFill>
            <a:schemeClr val="tx1"/>
          </a:solidFill>
          <a:latin typeface="+mn-lt"/>
          <a:ea typeface="+mn-ea"/>
          <a:cs typeface="+mn-cs"/>
        </a:defRPr>
      </a:lvl1pPr>
      <a:lvl2pPr marL="619760" indent="-238125" algn="l" defTabSz="762635" rtl="0" eaLnBrk="1" latinLnBrk="0" hangingPunct="1">
        <a:spcBef>
          <a:spcPts val="80"/>
        </a:spcBef>
        <a:buFont typeface="Arial" panose="020B0604020202020204" pitchFamily="34" charset="0"/>
        <a:buChar char="–"/>
        <a:defRPr sz="2335" kern="1200">
          <a:solidFill>
            <a:schemeClr val="tx1"/>
          </a:solidFill>
          <a:latin typeface="+mn-lt"/>
          <a:ea typeface="+mn-ea"/>
          <a:cs typeface="+mn-cs"/>
        </a:defRPr>
      </a:lvl2pPr>
      <a:lvl3pPr marL="953135" indent="-190500" algn="l" defTabSz="762635" rtl="0" eaLnBrk="1" latinLnBrk="0" hangingPunct="1">
        <a:spcBef>
          <a:spcPts val="80"/>
        </a:spcBef>
        <a:buFont typeface="Arial" panose="020B0604020202020204" pitchFamily="34" charset="0"/>
        <a:buChar char="•"/>
        <a:defRPr sz="2000" kern="1200">
          <a:solidFill>
            <a:schemeClr val="tx1"/>
          </a:solidFill>
          <a:latin typeface="+mn-lt"/>
          <a:ea typeface="+mn-ea"/>
          <a:cs typeface="+mn-cs"/>
        </a:defRPr>
      </a:lvl3pPr>
      <a:lvl4pPr marL="1334770" indent="-190500" algn="l" defTabSz="762635" rtl="0" eaLnBrk="1" latinLnBrk="0" hangingPunct="1">
        <a:spcBef>
          <a:spcPts val="80"/>
        </a:spcBef>
        <a:buFont typeface="Arial" panose="020B0604020202020204" pitchFamily="34" charset="0"/>
        <a:buChar char="–"/>
        <a:defRPr sz="1670" kern="1200">
          <a:solidFill>
            <a:schemeClr val="tx1"/>
          </a:solidFill>
          <a:latin typeface="+mn-lt"/>
          <a:ea typeface="+mn-ea"/>
          <a:cs typeface="+mn-cs"/>
        </a:defRPr>
      </a:lvl4pPr>
      <a:lvl5pPr marL="1716405" indent="-190500" algn="l" defTabSz="762635" rtl="0" eaLnBrk="1" latinLnBrk="0" hangingPunct="1">
        <a:spcBef>
          <a:spcPts val="80"/>
        </a:spcBef>
        <a:buFont typeface="Arial" panose="020B0604020202020204" pitchFamily="34" charset="0"/>
        <a:buChar char="»"/>
        <a:defRPr sz="1670" kern="1200">
          <a:solidFill>
            <a:schemeClr val="tx1"/>
          </a:solidFill>
          <a:latin typeface="+mn-lt"/>
          <a:ea typeface="+mn-ea"/>
          <a:cs typeface="+mn-cs"/>
        </a:defRPr>
      </a:lvl5pPr>
      <a:lvl6pPr marL="2097405" indent="-190500" algn="l" defTabSz="762635" rtl="0" eaLnBrk="1" latinLnBrk="0" hangingPunct="1">
        <a:spcBef>
          <a:spcPts val="80"/>
        </a:spcBef>
        <a:buFont typeface="Arial" panose="020B0604020202020204" pitchFamily="34" charset="0"/>
        <a:buChar char="•"/>
        <a:defRPr sz="1670" kern="1200">
          <a:solidFill>
            <a:schemeClr val="tx1"/>
          </a:solidFill>
          <a:latin typeface="+mn-lt"/>
          <a:ea typeface="+mn-ea"/>
          <a:cs typeface="+mn-cs"/>
        </a:defRPr>
      </a:lvl6pPr>
      <a:lvl7pPr marL="2479040" indent="-190500" algn="l" defTabSz="762635" rtl="0" eaLnBrk="1" latinLnBrk="0" hangingPunct="1">
        <a:spcBef>
          <a:spcPts val="80"/>
        </a:spcBef>
        <a:buFont typeface="Arial" panose="020B0604020202020204" pitchFamily="34" charset="0"/>
        <a:buChar char="•"/>
        <a:defRPr sz="1670" kern="1200">
          <a:solidFill>
            <a:schemeClr val="tx1"/>
          </a:solidFill>
          <a:latin typeface="+mn-lt"/>
          <a:ea typeface="+mn-ea"/>
          <a:cs typeface="+mn-cs"/>
        </a:defRPr>
      </a:lvl7pPr>
      <a:lvl8pPr marL="2860040" indent="-190500" algn="l" defTabSz="762635" rtl="0" eaLnBrk="1" latinLnBrk="0" hangingPunct="1">
        <a:spcBef>
          <a:spcPts val="80"/>
        </a:spcBef>
        <a:buFont typeface="Arial" panose="020B0604020202020204" pitchFamily="34" charset="0"/>
        <a:buChar char="•"/>
        <a:defRPr sz="1670" kern="1200">
          <a:solidFill>
            <a:schemeClr val="tx1"/>
          </a:solidFill>
          <a:latin typeface="+mn-lt"/>
          <a:ea typeface="+mn-ea"/>
          <a:cs typeface="+mn-cs"/>
        </a:defRPr>
      </a:lvl8pPr>
      <a:lvl9pPr marL="3241675" indent="-190500" algn="l" defTabSz="762635" rtl="0" eaLnBrk="1" latinLnBrk="0" hangingPunct="1">
        <a:spcBef>
          <a:spcPts val="80"/>
        </a:spcBef>
        <a:buFont typeface="Arial" panose="020B0604020202020204" pitchFamily="34" charset="0"/>
        <a:buChar char="•"/>
        <a:defRPr sz="1670" kern="1200">
          <a:solidFill>
            <a:schemeClr val="tx1"/>
          </a:solidFill>
          <a:latin typeface="+mn-lt"/>
          <a:ea typeface="+mn-ea"/>
          <a:cs typeface="+mn-cs"/>
        </a:defRPr>
      </a:lvl9pPr>
    </p:bodyStyle>
    <p:otherStyle>
      <a:defPPr>
        <a:defRPr lang="zh-CN"/>
      </a:defPPr>
      <a:lvl1pPr marL="0" algn="l" defTabSz="762635" rtl="0" eaLnBrk="1" latinLnBrk="0" hangingPunct="1">
        <a:defRPr sz="1500" kern="1200">
          <a:solidFill>
            <a:schemeClr val="tx1"/>
          </a:solidFill>
          <a:latin typeface="+mn-lt"/>
          <a:ea typeface="+mn-ea"/>
          <a:cs typeface="+mn-cs"/>
        </a:defRPr>
      </a:lvl1pPr>
      <a:lvl2pPr marL="381635" algn="l" defTabSz="762635" rtl="0" eaLnBrk="1" latinLnBrk="0" hangingPunct="1">
        <a:defRPr sz="1500" kern="1200">
          <a:solidFill>
            <a:schemeClr val="tx1"/>
          </a:solidFill>
          <a:latin typeface="+mn-lt"/>
          <a:ea typeface="+mn-ea"/>
          <a:cs typeface="+mn-cs"/>
        </a:defRPr>
      </a:lvl2pPr>
      <a:lvl3pPr marL="762635" algn="l" defTabSz="762635" rtl="0" eaLnBrk="1" latinLnBrk="0" hangingPunct="1">
        <a:defRPr sz="1500" kern="1200">
          <a:solidFill>
            <a:schemeClr val="tx1"/>
          </a:solidFill>
          <a:latin typeface="+mn-lt"/>
          <a:ea typeface="+mn-ea"/>
          <a:cs typeface="+mn-cs"/>
        </a:defRPr>
      </a:lvl3pPr>
      <a:lvl4pPr marL="1144270" algn="l" defTabSz="762635" rtl="0" eaLnBrk="1" latinLnBrk="0" hangingPunct="1">
        <a:defRPr sz="1500" kern="1200">
          <a:solidFill>
            <a:schemeClr val="tx1"/>
          </a:solidFill>
          <a:latin typeface="+mn-lt"/>
          <a:ea typeface="+mn-ea"/>
          <a:cs typeface="+mn-cs"/>
        </a:defRPr>
      </a:lvl4pPr>
      <a:lvl5pPr marL="1525270" algn="l" defTabSz="762635" rtl="0" eaLnBrk="1" latinLnBrk="0" hangingPunct="1">
        <a:defRPr sz="1500" kern="1200">
          <a:solidFill>
            <a:schemeClr val="tx1"/>
          </a:solidFill>
          <a:latin typeface="+mn-lt"/>
          <a:ea typeface="+mn-ea"/>
          <a:cs typeface="+mn-cs"/>
        </a:defRPr>
      </a:lvl5pPr>
      <a:lvl6pPr marL="1906905" algn="l" defTabSz="762635" rtl="0" eaLnBrk="1" latinLnBrk="0" hangingPunct="1">
        <a:defRPr sz="1500" kern="1200">
          <a:solidFill>
            <a:schemeClr val="tx1"/>
          </a:solidFill>
          <a:latin typeface="+mn-lt"/>
          <a:ea typeface="+mn-ea"/>
          <a:cs typeface="+mn-cs"/>
        </a:defRPr>
      </a:lvl6pPr>
      <a:lvl7pPr marL="2287905" algn="l" defTabSz="762635" rtl="0" eaLnBrk="1" latinLnBrk="0" hangingPunct="1">
        <a:defRPr sz="1500" kern="1200">
          <a:solidFill>
            <a:schemeClr val="tx1"/>
          </a:solidFill>
          <a:latin typeface="+mn-lt"/>
          <a:ea typeface="+mn-ea"/>
          <a:cs typeface="+mn-cs"/>
        </a:defRPr>
      </a:lvl7pPr>
      <a:lvl8pPr marL="2669540" algn="l" defTabSz="762635" rtl="0" eaLnBrk="1" latinLnBrk="0" hangingPunct="1">
        <a:defRPr sz="1500" kern="1200">
          <a:solidFill>
            <a:schemeClr val="tx1"/>
          </a:solidFill>
          <a:latin typeface="+mn-lt"/>
          <a:ea typeface="+mn-ea"/>
          <a:cs typeface="+mn-cs"/>
        </a:defRPr>
      </a:lvl8pPr>
      <a:lvl9pPr marL="3051175" algn="l" defTabSz="762635" rtl="0" eaLnBrk="1" latinLnBrk="0" hangingPunct="1">
        <a:defRPr sz="15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29081"/>
            <a:ext cx="8229600" cy="9534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334760"/>
            <a:ext cx="8229600" cy="37752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灯片编号占位符 5"/>
          <p:cNvSpPr>
            <a:spLocks noGrp="1"/>
          </p:cNvSpPr>
          <p:nvPr>
            <p:ph type="sldNum" sz="quarter" idx="4"/>
          </p:nvPr>
        </p:nvSpPr>
        <p:spPr>
          <a:xfrm>
            <a:off x="467544" y="5318556"/>
            <a:ext cx="2133600" cy="304558"/>
          </a:xfrm>
          <a:prstGeom prst="rect">
            <a:avLst/>
          </a:prstGeom>
        </p:spPr>
        <p:txBody>
          <a:bodyPr vert="horz" lIns="91440" tIns="45720" rIns="91440" bIns="45720" rtlCol="0" anchor="ctr"/>
          <a:lstStyle>
            <a:lvl1pPr algn="r">
              <a:defRPr sz="1000">
                <a:solidFill>
                  <a:schemeClr val="tx1"/>
                </a:solidFill>
                <a:latin typeface="+mn-lt"/>
              </a:defRPr>
            </a:lvl1pPr>
          </a:lstStyle>
          <a:p>
            <a:pPr algn="l"/>
            <a:fld id="{A441DABB-FC3D-4F80-9FD0-50F5F17C0A09}" type="slidenum">
              <a:rPr lang="zh-CN" altLang="en-US" smtClean="0"/>
              <a:t>‹#›</a:t>
            </a:fld>
            <a:endParaRPr lang="zh-CN" altLang="en-US" dirty="0"/>
          </a:p>
        </p:txBody>
      </p:sp>
      <p:pic>
        <p:nvPicPr>
          <p:cNvPr id="9"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644008" y="5420669"/>
            <a:ext cx="4464496" cy="262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97" r:id="rId1"/>
    <p:sldLayoutId id="2147483698" r:id="rId2"/>
  </p:sldLayoutIdLst>
  <p:hf sldNum="0" hdr="0" ftr="0" dt="0"/>
  <p:txStyles>
    <p:titleStyle>
      <a:lvl1pPr algn="ctr" defTabSz="762635" rtl="0" eaLnBrk="1" latinLnBrk="0" hangingPunct="1">
        <a:spcBef>
          <a:spcPct val="0"/>
        </a:spcBef>
        <a:buNone/>
        <a:defRPr sz="3670" kern="1200">
          <a:solidFill>
            <a:schemeClr val="tx1"/>
          </a:solidFill>
          <a:latin typeface="+mj-lt"/>
          <a:ea typeface="+mj-ea"/>
          <a:cs typeface="+mj-cs"/>
        </a:defRPr>
      </a:lvl1pPr>
    </p:titleStyle>
    <p:bodyStyle>
      <a:lvl1pPr marL="285750" indent="-285750" algn="l" defTabSz="762635" rtl="0" eaLnBrk="1" latinLnBrk="0" hangingPunct="1">
        <a:spcBef>
          <a:spcPts val="80"/>
        </a:spcBef>
        <a:buFont typeface="Arial" panose="020B0604020202020204" pitchFamily="34" charset="0"/>
        <a:buChar char="•"/>
        <a:defRPr sz="2670" kern="1200">
          <a:solidFill>
            <a:schemeClr val="tx1"/>
          </a:solidFill>
          <a:latin typeface="+mn-lt"/>
          <a:ea typeface="+mn-ea"/>
          <a:cs typeface="+mn-cs"/>
        </a:defRPr>
      </a:lvl1pPr>
      <a:lvl2pPr marL="619760" indent="-238125" algn="l" defTabSz="762635" rtl="0" eaLnBrk="1" latinLnBrk="0" hangingPunct="1">
        <a:spcBef>
          <a:spcPts val="80"/>
        </a:spcBef>
        <a:buFont typeface="Arial" panose="020B0604020202020204" pitchFamily="34" charset="0"/>
        <a:buChar char="–"/>
        <a:defRPr sz="2335" kern="1200">
          <a:solidFill>
            <a:schemeClr val="tx1"/>
          </a:solidFill>
          <a:latin typeface="+mn-lt"/>
          <a:ea typeface="+mn-ea"/>
          <a:cs typeface="+mn-cs"/>
        </a:defRPr>
      </a:lvl2pPr>
      <a:lvl3pPr marL="953135" indent="-190500" algn="l" defTabSz="762635" rtl="0" eaLnBrk="1" latinLnBrk="0" hangingPunct="1">
        <a:spcBef>
          <a:spcPts val="80"/>
        </a:spcBef>
        <a:buFont typeface="Arial" panose="020B0604020202020204" pitchFamily="34" charset="0"/>
        <a:buChar char="•"/>
        <a:defRPr sz="2000" kern="1200">
          <a:solidFill>
            <a:schemeClr val="tx1"/>
          </a:solidFill>
          <a:latin typeface="+mn-lt"/>
          <a:ea typeface="+mn-ea"/>
          <a:cs typeface="+mn-cs"/>
        </a:defRPr>
      </a:lvl3pPr>
      <a:lvl4pPr marL="1334770" indent="-190500" algn="l" defTabSz="762635" rtl="0" eaLnBrk="1" latinLnBrk="0" hangingPunct="1">
        <a:spcBef>
          <a:spcPts val="80"/>
        </a:spcBef>
        <a:buFont typeface="Arial" panose="020B0604020202020204" pitchFamily="34" charset="0"/>
        <a:buChar char="–"/>
        <a:defRPr sz="1670" kern="1200">
          <a:solidFill>
            <a:schemeClr val="tx1"/>
          </a:solidFill>
          <a:latin typeface="+mn-lt"/>
          <a:ea typeface="+mn-ea"/>
          <a:cs typeface="+mn-cs"/>
        </a:defRPr>
      </a:lvl4pPr>
      <a:lvl5pPr marL="1716405" indent="-190500" algn="l" defTabSz="762635" rtl="0" eaLnBrk="1" latinLnBrk="0" hangingPunct="1">
        <a:spcBef>
          <a:spcPts val="80"/>
        </a:spcBef>
        <a:buFont typeface="Arial" panose="020B0604020202020204" pitchFamily="34" charset="0"/>
        <a:buChar char="»"/>
        <a:defRPr sz="1670" kern="1200">
          <a:solidFill>
            <a:schemeClr val="tx1"/>
          </a:solidFill>
          <a:latin typeface="+mn-lt"/>
          <a:ea typeface="+mn-ea"/>
          <a:cs typeface="+mn-cs"/>
        </a:defRPr>
      </a:lvl5pPr>
      <a:lvl6pPr marL="2097405" indent="-190500" algn="l" defTabSz="762635" rtl="0" eaLnBrk="1" latinLnBrk="0" hangingPunct="1">
        <a:spcBef>
          <a:spcPts val="80"/>
        </a:spcBef>
        <a:buFont typeface="Arial" panose="020B0604020202020204" pitchFamily="34" charset="0"/>
        <a:buChar char="•"/>
        <a:defRPr sz="1670" kern="1200">
          <a:solidFill>
            <a:schemeClr val="tx1"/>
          </a:solidFill>
          <a:latin typeface="+mn-lt"/>
          <a:ea typeface="+mn-ea"/>
          <a:cs typeface="+mn-cs"/>
        </a:defRPr>
      </a:lvl6pPr>
      <a:lvl7pPr marL="2479040" indent="-190500" algn="l" defTabSz="762635" rtl="0" eaLnBrk="1" latinLnBrk="0" hangingPunct="1">
        <a:spcBef>
          <a:spcPts val="80"/>
        </a:spcBef>
        <a:buFont typeface="Arial" panose="020B0604020202020204" pitchFamily="34" charset="0"/>
        <a:buChar char="•"/>
        <a:defRPr sz="1670" kern="1200">
          <a:solidFill>
            <a:schemeClr val="tx1"/>
          </a:solidFill>
          <a:latin typeface="+mn-lt"/>
          <a:ea typeface="+mn-ea"/>
          <a:cs typeface="+mn-cs"/>
        </a:defRPr>
      </a:lvl7pPr>
      <a:lvl8pPr marL="2860040" indent="-190500" algn="l" defTabSz="762635" rtl="0" eaLnBrk="1" latinLnBrk="0" hangingPunct="1">
        <a:spcBef>
          <a:spcPts val="80"/>
        </a:spcBef>
        <a:buFont typeface="Arial" panose="020B0604020202020204" pitchFamily="34" charset="0"/>
        <a:buChar char="•"/>
        <a:defRPr sz="1670" kern="1200">
          <a:solidFill>
            <a:schemeClr val="tx1"/>
          </a:solidFill>
          <a:latin typeface="+mn-lt"/>
          <a:ea typeface="+mn-ea"/>
          <a:cs typeface="+mn-cs"/>
        </a:defRPr>
      </a:lvl8pPr>
      <a:lvl9pPr marL="3241675" indent="-190500" algn="l" defTabSz="762635" rtl="0" eaLnBrk="1" latinLnBrk="0" hangingPunct="1">
        <a:spcBef>
          <a:spcPts val="80"/>
        </a:spcBef>
        <a:buFont typeface="Arial" panose="020B0604020202020204" pitchFamily="34" charset="0"/>
        <a:buChar char="•"/>
        <a:defRPr sz="1670" kern="1200">
          <a:solidFill>
            <a:schemeClr val="tx1"/>
          </a:solidFill>
          <a:latin typeface="+mn-lt"/>
          <a:ea typeface="+mn-ea"/>
          <a:cs typeface="+mn-cs"/>
        </a:defRPr>
      </a:lvl9pPr>
    </p:bodyStyle>
    <p:otherStyle>
      <a:defPPr>
        <a:defRPr lang="zh-CN"/>
      </a:defPPr>
      <a:lvl1pPr marL="0" algn="l" defTabSz="762635" rtl="0" eaLnBrk="1" latinLnBrk="0" hangingPunct="1">
        <a:defRPr sz="1500" kern="1200">
          <a:solidFill>
            <a:schemeClr val="tx1"/>
          </a:solidFill>
          <a:latin typeface="+mn-lt"/>
          <a:ea typeface="+mn-ea"/>
          <a:cs typeface="+mn-cs"/>
        </a:defRPr>
      </a:lvl1pPr>
      <a:lvl2pPr marL="381635" algn="l" defTabSz="762635" rtl="0" eaLnBrk="1" latinLnBrk="0" hangingPunct="1">
        <a:defRPr sz="1500" kern="1200">
          <a:solidFill>
            <a:schemeClr val="tx1"/>
          </a:solidFill>
          <a:latin typeface="+mn-lt"/>
          <a:ea typeface="+mn-ea"/>
          <a:cs typeface="+mn-cs"/>
        </a:defRPr>
      </a:lvl2pPr>
      <a:lvl3pPr marL="762635" algn="l" defTabSz="762635" rtl="0" eaLnBrk="1" latinLnBrk="0" hangingPunct="1">
        <a:defRPr sz="1500" kern="1200">
          <a:solidFill>
            <a:schemeClr val="tx1"/>
          </a:solidFill>
          <a:latin typeface="+mn-lt"/>
          <a:ea typeface="+mn-ea"/>
          <a:cs typeface="+mn-cs"/>
        </a:defRPr>
      </a:lvl3pPr>
      <a:lvl4pPr marL="1144270" algn="l" defTabSz="762635" rtl="0" eaLnBrk="1" latinLnBrk="0" hangingPunct="1">
        <a:defRPr sz="1500" kern="1200">
          <a:solidFill>
            <a:schemeClr val="tx1"/>
          </a:solidFill>
          <a:latin typeface="+mn-lt"/>
          <a:ea typeface="+mn-ea"/>
          <a:cs typeface="+mn-cs"/>
        </a:defRPr>
      </a:lvl4pPr>
      <a:lvl5pPr marL="1525270" algn="l" defTabSz="762635" rtl="0" eaLnBrk="1" latinLnBrk="0" hangingPunct="1">
        <a:defRPr sz="1500" kern="1200">
          <a:solidFill>
            <a:schemeClr val="tx1"/>
          </a:solidFill>
          <a:latin typeface="+mn-lt"/>
          <a:ea typeface="+mn-ea"/>
          <a:cs typeface="+mn-cs"/>
        </a:defRPr>
      </a:lvl5pPr>
      <a:lvl6pPr marL="1906905" algn="l" defTabSz="762635" rtl="0" eaLnBrk="1" latinLnBrk="0" hangingPunct="1">
        <a:defRPr sz="1500" kern="1200">
          <a:solidFill>
            <a:schemeClr val="tx1"/>
          </a:solidFill>
          <a:latin typeface="+mn-lt"/>
          <a:ea typeface="+mn-ea"/>
          <a:cs typeface="+mn-cs"/>
        </a:defRPr>
      </a:lvl6pPr>
      <a:lvl7pPr marL="2287905" algn="l" defTabSz="762635" rtl="0" eaLnBrk="1" latinLnBrk="0" hangingPunct="1">
        <a:defRPr sz="1500" kern="1200">
          <a:solidFill>
            <a:schemeClr val="tx1"/>
          </a:solidFill>
          <a:latin typeface="+mn-lt"/>
          <a:ea typeface="+mn-ea"/>
          <a:cs typeface="+mn-cs"/>
        </a:defRPr>
      </a:lvl7pPr>
      <a:lvl8pPr marL="2669540" algn="l" defTabSz="762635" rtl="0" eaLnBrk="1" latinLnBrk="0" hangingPunct="1">
        <a:defRPr sz="1500" kern="1200">
          <a:solidFill>
            <a:schemeClr val="tx1"/>
          </a:solidFill>
          <a:latin typeface="+mn-lt"/>
          <a:ea typeface="+mn-ea"/>
          <a:cs typeface="+mn-cs"/>
        </a:defRPr>
      </a:lvl8pPr>
      <a:lvl9pPr marL="3051175" algn="l" defTabSz="762635" rtl="0" eaLnBrk="1" latinLnBrk="0" hangingPunct="1">
        <a:defRPr sz="15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29081"/>
            <a:ext cx="8229600" cy="9534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334760"/>
            <a:ext cx="8229600" cy="37752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灯片编号占位符 5"/>
          <p:cNvSpPr>
            <a:spLocks noGrp="1"/>
          </p:cNvSpPr>
          <p:nvPr>
            <p:ph type="sldNum" sz="quarter" idx="4"/>
          </p:nvPr>
        </p:nvSpPr>
        <p:spPr>
          <a:xfrm>
            <a:off x="467544" y="5318556"/>
            <a:ext cx="2133600" cy="304558"/>
          </a:xfrm>
          <a:prstGeom prst="rect">
            <a:avLst/>
          </a:prstGeom>
        </p:spPr>
        <p:txBody>
          <a:bodyPr vert="horz" lIns="91440" tIns="45720" rIns="91440" bIns="45720" rtlCol="0" anchor="ctr"/>
          <a:lstStyle>
            <a:lvl1pPr algn="r">
              <a:defRPr sz="1000">
                <a:solidFill>
                  <a:schemeClr val="tx1"/>
                </a:solidFill>
                <a:latin typeface="+mn-lt"/>
              </a:defRPr>
            </a:lvl1pPr>
          </a:lstStyle>
          <a:p>
            <a:pPr algn="l"/>
            <a:fld id="{A441DABB-FC3D-4F80-9FD0-50F5F17C0A09}" type="slidenum">
              <a:rPr lang="zh-CN" altLang="en-US" smtClean="0"/>
              <a:t>‹#›</a:t>
            </a:fld>
            <a:endParaRPr lang="zh-CN" altLang="en-US" dirty="0"/>
          </a:p>
        </p:txBody>
      </p:sp>
      <p:pic>
        <p:nvPicPr>
          <p:cNvPr id="9"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644008" y="5420669"/>
            <a:ext cx="4464496" cy="262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736" r:id="rId1"/>
    <p:sldLayoutId id="2147483737" r:id="rId2"/>
  </p:sldLayoutIdLst>
  <p:hf sldNum="0" hdr="0" ftr="0" dt="0"/>
  <p:txStyles>
    <p:titleStyle>
      <a:lvl1pPr algn="ctr" defTabSz="762635" rtl="0" eaLnBrk="1" latinLnBrk="0" hangingPunct="1">
        <a:spcBef>
          <a:spcPct val="0"/>
        </a:spcBef>
        <a:buNone/>
        <a:defRPr sz="3670" kern="1200">
          <a:solidFill>
            <a:schemeClr val="tx1"/>
          </a:solidFill>
          <a:latin typeface="+mj-lt"/>
          <a:ea typeface="+mj-ea"/>
          <a:cs typeface="+mj-cs"/>
        </a:defRPr>
      </a:lvl1pPr>
    </p:titleStyle>
    <p:bodyStyle>
      <a:lvl1pPr marL="285750" indent="-285750" algn="l" defTabSz="762635" rtl="0" eaLnBrk="1" latinLnBrk="0" hangingPunct="1">
        <a:spcBef>
          <a:spcPts val="80"/>
        </a:spcBef>
        <a:buFont typeface="Arial" panose="020B0604020202020204" pitchFamily="34" charset="0"/>
        <a:buChar char="•"/>
        <a:defRPr sz="2670" kern="1200">
          <a:solidFill>
            <a:schemeClr val="tx1"/>
          </a:solidFill>
          <a:latin typeface="+mn-lt"/>
          <a:ea typeface="+mn-ea"/>
          <a:cs typeface="+mn-cs"/>
        </a:defRPr>
      </a:lvl1pPr>
      <a:lvl2pPr marL="619760" indent="-238125" algn="l" defTabSz="762635" rtl="0" eaLnBrk="1" latinLnBrk="0" hangingPunct="1">
        <a:spcBef>
          <a:spcPts val="80"/>
        </a:spcBef>
        <a:buFont typeface="Arial" panose="020B0604020202020204" pitchFamily="34" charset="0"/>
        <a:buChar char="–"/>
        <a:defRPr sz="2335" kern="1200">
          <a:solidFill>
            <a:schemeClr val="tx1"/>
          </a:solidFill>
          <a:latin typeface="+mn-lt"/>
          <a:ea typeface="+mn-ea"/>
          <a:cs typeface="+mn-cs"/>
        </a:defRPr>
      </a:lvl2pPr>
      <a:lvl3pPr marL="953135" indent="-190500" algn="l" defTabSz="762635" rtl="0" eaLnBrk="1" latinLnBrk="0" hangingPunct="1">
        <a:spcBef>
          <a:spcPts val="80"/>
        </a:spcBef>
        <a:buFont typeface="Arial" panose="020B0604020202020204" pitchFamily="34" charset="0"/>
        <a:buChar char="•"/>
        <a:defRPr sz="2000" kern="1200">
          <a:solidFill>
            <a:schemeClr val="tx1"/>
          </a:solidFill>
          <a:latin typeface="+mn-lt"/>
          <a:ea typeface="+mn-ea"/>
          <a:cs typeface="+mn-cs"/>
        </a:defRPr>
      </a:lvl3pPr>
      <a:lvl4pPr marL="1334770" indent="-190500" algn="l" defTabSz="762635" rtl="0" eaLnBrk="1" latinLnBrk="0" hangingPunct="1">
        <a:spcBef>
          <a:spcPts val="80"/>
        </a:spcBef>
        <a:buFont typeface="Arial" panose="020B0604020202020204" pitchFamily="34" charset="0"/>
        <a:buChar char="–"/>
        <a:defRPr sz="1670" kern="1200">
          <a:solidFill>
            <a:schemeClr val="tx1"/>
          </a:solidFill>
          <a:latin typeface="+mn-lt"/>
          <a:ea typeface="+mn-ea"/>
          <a:cs typeface="+mn-cs"/>
        </a:defRPr>
      </a:lvl4pPr>
      <a:lvl5pPr marL="1716405" indent="-190500" algn="l" defTabSz="762635" rtl="0" eaLnBrk="1" latinLnBrk="0" hangingPunct="1">
        <a:spcBef>
          <a:spcPts val="80"/>
        </a:spcBef>
        <a:buFont typeface="Arial" panose="020B0604020202020204" pitchFamily="34" charset="0"/>
        <a:buChar char="»"/>
        <a:defRPr sz="1670" kern="1200">
          <a:solidFill>
            <a:schemeClr val="tx1"/>
          </a:solidFill>
          <a:latin typeface="+mn-lt"/>
          <a:ea typeface="+mn-ea"/>
          <a:cs typeface="+mn-cs"/>
        </a:defRPr>
      </a:lvl5pPr>
      <a:lvl6pPr marL="2097405" indent="-190500" algn="l" defTabSz="762635" rtl="0" eaLnBrk="1" latinLnBrk="0" hangingPunct="1">
        <a:spcBef>
          <a:spcPts val="80"/>
        </a:spcBef>
        <a:buFont typeface="Arial" panose="020B0604020202020204" pitchFamily="34" charset="0"/>
        <a:buChar char="•"/>
        <a:defRPr sz="1670" kern="1200">
          <a:solidFill>
            <a:schemeClr val="tx1"/>
          </a:solidFill>
          <a:latin typeface="+mn-lt"/>
          <a:ea typeface="+mn-ea"/>
          <a:cs typeface="+mn-cs"/>
        </a:defRPr>
      </a:lvl6pPr>
      <a:lvl7pPr marL="2479040" indent="-190500" algn="l" defTabSz="762635" rtl="0" eaLnBrk="1" latinLnBrk="0" hangingPunct="1">
        <a:spcBef>
          <a:spcPts val="80"/>
        </a:spcBef>
        <a:buFont typeface="Arial" panose="020B0604020202020204" pitchFamily="34" charset="0"/>
        <a:buChar char="•"/>
        <a:defRPr sz="1670" kern="1200">
          <a:solidFill>
            <a:schemeClr val="tx1"/>
          </a:solidFill>
          <a:latin typeface="+mn-lt"/>
          <a:ea typeface="+mn-ea"/>
          <a:cs typeface="+mn-cs"/>
        </a:defRPr>
      </a:lvl7pPr>
      <a:lvl8pPr marL="2860040" indent="-190500" algn="l" defTabSz="762635" rtl="0" eaLnBrk="1" latinLnBrk="0" hangingPunct="1">
        <a:spcBef>
          <a:spcPts val="80"/>
        </a:spcBef>
        <a:buFont typeface="Arial" panose="020B0604020202020204" pitchFamily="34" charset="0"/>
        <a:buChar char="•"/>
        <a:defRPr sz="1670" kern="1200">
          <a:solidFill>
            <a:schemeClr val="tx1"/>
          </a:solidFill>
          <a:latin typeface="+mn-lt"/>
          <a:ea typeface="+mn-ea"/>
          <a:cs typeface="+mn-cs"/>
        </a:defRPr>
      </a:lvl8pPr>
      <a:lvl9pPr marL="3241675" indent="-190500" algn="l" defTabSz="762635" rtl="0" eaLnBrk="1" latinLnBrk="0" hangingPunct="1">
        <a:spcBef>
          <a:spcPts val="80"/>
        </a:spcBef>
        <a:buFont typeface="Arial" panose="020B0604020202020204" pitchFamily="34" charset="0"/>
        <a:buChar char="•"/>
        <a:defRPr sz="1670" kern="1200">
          <a:solidFill>
            <a:schemeClr val="tx1"/>
          </a:solidFill>
          <a:latin typeface="+mn-lt"/>
          <a:ea typeface="+mn-ea"/>
          <a:cs typeface="+mn-cs"/>
        </a:defRPr>
      </a:lvl9pPr>
    </p:bodyStyle>
    <p:otherStyle>
      <a:defPPr>
        <a:defRPr lang="zh-CN"/>
      </a:defPPr>
      <a:lvl1pPr marL="0" algn="l" defTabSz="762635" rtl="0" eaLnBrk="1" latinLnBrk="0" hangingPunct="1">
        <a:defRPr sz="1500" kern="1200">
          <a:solidFill>
            <a:schemeClr val="tx1"/>
          </a:solidFill>
          <a:latin typeface="+mn-lt"/>
          <a:ea typeface="+mn-ea"/>
          <a:cs typeface="+mn-cs"/>
        </a:defRPr>
      </a:lvl1pPr>
      <a:lvl2pPr marL="381635" algn="l" defTabSz="762635" rtl="0" eaLnBrk="1" latinLnBrk="0" hangingPunct="1">
        <a:defRPr sz="1500" kern="1200">
          <a:solidFill>
            <a:schemeClr val="tx1"/>
          </a:solidFill>
          <a:latin typeface="+mn-lt"/>
          <a:ea typeface="+mn-ea"/>
          <a:cs typeface="+mn-cs"/>
        </a:defRPr>
      </a:lvl2pPr>
      <a:lvl3pPr marL="762635" algn="l" defTabSz="762635" rtl="0" eaLnBrk="1" latinLnBrk="0" hangingPunct="1">
        <a:defRPr sz="1500" kern="1200">
          <a:solidFill>
            <a:schemeClr val="tx1"/>
          </a:solidFill>
          <a:latin typeface="+mn-lt"/>
          <a:ea typeface="+mn-ea"/>
          <a:cs typeface="+mn-cs"/>
        </a:defRPr>
      </a:lvl3pPr>
      <a:lvl4pPr marL="1144270" algn="l" defTabSz="762635" rtl="0" eaLnBrk="1" latinLnBrk="0" hangingPunct="1">
        <a:defRPr sz="1500" kern="1200">
          <a:solidFill>
            <a:schemeClr val="tx1"/>
          </a:solidFill>
          <a:latin typeface="+mn-lt"/>
          <a:ea typeface="+mn-ea"/>
          <a:cs typeface="+mn-cs"/>
        </a:defRPr>
      </a:lvl4pPr>
      <a:lvl5pPr marL="1525270" algn="l" defTabSz="762635" rtl="0" eaLnBrk="1" latinLnBrk="0" hangingPunct="1">
        <a:defRPr sz="1500" kern="1200">
          <a:solidFill>
            <a:schemeClr val="tx1"/>
          </a:solidFill>
          <a:latin typeface="+mn-lt"/>
          <a:ea typeface="+mn-ea"/>
          <a:cs typeface="+mn-cs"/>
        </a:defRPr>
      </a:lvl5pPr>
      <a:lvl6pPr marL="1906905" algn="l" defTabSz="762635" rtl="0" eaLnBrk="1" latinLnBrk="0" hangingPunct="1">
        <a:defRPr sz="1500" kern="1200">
          <a:solidFill>
            <a:schemeClr val="tx1"/>
          </a:solidFill>
          <a:latin typeface="+mn-lt"/>
          <a:ea typeface="+mn-ea"/>
          <a:cs typeface="+mn-cs"/>
        </a:defRPr>
      </a:lvl6pPr>
      <a:lvl7pPr marL="2287905" algn="l" defTabSz="762635" rtl="0" eaLnBrk="1" latinLnBrk="0" hangingPunct="1">
        <a:defRPr sz="1500" kern="1200">
          <a:solidFill>
            <a:schemeClr val="tx1"/>
          </a:solidFill>
          <a:latin typeface="+mn-lt"/>
          <a:ea typeface="+mn-ea"/>
          <a:cs typeface="+mn-cs"/>
        </a:defRPr>
      </a:lvl7pPr>
      <a:lvl8pPr marL="2669540" algn="l" defTabSz="762635" rtl="0" eaLnBrk="1" latinLnBrk="0" hangingPunct="1">
        <a:defRPr sz="1500" kern="1200">
          <a:solidFill>
            <a:schemeClr val="tx1"/>
          </a:solidFill>
          <a:latin typeface="+mn-lt"/>
          <a:ea typeface="+mn-ea"/>
          <a:cs typeface="+mn-cs"/>
        </a:defRPr>
      </a:lvl8pPr>
      <a:lvl9pPr marL="3051175" algn="l" defTabSz="762635"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8.xml"/><Relationship Id="rId6" Type="http://schemas.openxmlformats.org/officeDocument/2006/relationships/image" Target="../media/image31.png"/><Relationship Id="rId5" Type="http://schemas.openxmlformats.org/officeDocument/2006/relationships/image" Target="../media/image90.png"/><Relationship Id="rId4" Type="http://schemas.openxmlformats.org/officeDocument/2006/relationships/image" Target="../media/image80.png"/></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8.xml"/><Relationship Id="rId5" Type="http://schemas.openxmlformats.org/officeDocument/2006/relationships/image" Target="../media/image34.png"/><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8.xml"/><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8.xml"/><Relationship Id="rId1" Type="http://schemas.openxmlformats.org/officeDocument/2006/relationships/tags" Target="../tags/tag2.xml"/><Relationship Id="rId4" Type="http://schemas.openxmlformats.org/officeDocument/2006/relationships/image" Target="../media/image42.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38.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notesSlide" Target="../notesSlides/notesSlide3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001597"/>
            <a:ext cx="6858000" cy="1912609"/>
          </a:xfrm>
        </p:spPr>
        <p:txBody>
          <a:bodyPr>
            <a:normAutofit/>
          </a:bodyPr>
          <a:lstStyle/>
          <a:p>
            <a:r>
              <a:rPr lang="zh-CN" altLang="en-US" sz="3000" b="1" dirty="0">
                <a:latin typeface="微软雅黑" panose="020B0503020204020204" pitchFamily="34" charset="-122"/>
                <a:ea typeface="微软雅黑" panose="020B0503020204020204" pitchFamily="34" charset="-122"/>
              </a:rPr>
              <a:t>生成式信息抽取相关成果</a:t>
            </a:r>
            <a:endParaRPr lang="zh-CN" altLang="zh-CN" sz="3000" b="1" dirty="0">
              <a:latin typeface="微软雅黑" panose="020B0503020204020204" pitchFamily="34" charset="-122"/>
              <a:ea typeface="微软雅黑" panose="020B0503020204020204" pitchFamily="34" charset="-122"/>
            </a:endParaRPr>
          </a:p>
        </p:txBody>
      </p:sp>
      <p:sp>
        <p:nvSpPr>
          <p:cNvPr id="3" name="副标题 2"/>
          <p:cNvSpPr>
            <a:spLocks noGrp="1"/>
          </p:cNvSpPr>
          <p:nvPr>
            <p:ph type="subTitle" idx="1"/>
          </p:nvPr>
        </p:nvSpPr>
        <p:spPr>
          <a:xfrm>
            <a:off x="1925706" y="3003897"/>
            <a:ext cx="5292588" cy="1584495"/>
          </a:xfrm>
        </p:spPr>
        <p:txBody>
          <a:bodyPr>
            <a:noAutofit/>
          </a:bodyPr>
          <a:lstStyle/>
          <a:p>
            <a:r>
              <a:rPr lang="zh-CN" altLang="en-US" sz="2100" b="1" dirty="0">
                <a:solidFill>
                  <a:schemeClr val="tx1"/>
                </a:solidFill>
              </a:rPr>
              <a:t>何羽鑫</a:t>
            </a:r>
            <a:endParaRPr lang="en-US" altLang="zh-CN" sz="2100" b="1" dirty="0">
              <a:solidFill>
                <a:schemeClr val="tx1"/>
              </a:solidFill>
            </a:endParaRPr>
          </a:p>
          <a:p>
            <a:r>
              <a:rPr lang="zh-CN" altLang="en-US" sz="2100" dirty="0">
                <a:solidFill>
                  <a:schemeClr val="tx1"/>
                </a:solidFill>
              </a:rPr>
              <a:t>哈尔滨工业大学（深圳）</a:t>
            </a:r>
            <a:endParaRPr lang="en-US" altLang="zh-CN" sz="2100" dirty="0">
              <a:solidFill>
                <a:schemeClr val="tx1"/>
              </a:solidFill>
            </a:endParaRPr>
          </a:p>
          <a:p>
            <a:r>
              <a:rPr lang="zh-CN" altLang="en-US" sz="2100" dirty="0">
                <a:solidFill>
                  <a:schemeClr val="tx1"/>
                </a:solidFill>
              </a:rPr>
              <a:t>智能计算研究中心</a:t>
            </a:r>
            <a:endParaRPr lang="en-US" altLang="zh-CN" sz="2100" dirty="0">
              <a:solidFill>
                <a:schemeClr val="tx1"/>
              </a:solidFill>
            </a:endParaRPr>
          </a:p>
          <a:p>
            <a:r>
              <a:rPr lang="en-US" altLang="zh-CN" sz="2100" b="1" dirty="0">
                <a:solidFill>
                  <a:schemeClr val="tx1"/>
                </a:solidFill>
              </a:rPr>
              <a:t>3/17/2023</a:t>
            </a:r>
          </a:p>
        </p:txBody>
      </p:sp>
    </p:spTree>
  </p:cSld>
  <p:clrMapOvr>
    <a:masterClrMapping/>
  </p:clrMapOvr>
  <mc:AlternateContent xmlns:mc="http://schemas.openxmlformats.org/markup-compatibility/2006" xmlns:p14="http://schemas.microsoft.com/office/powerpoint/2010/main">
    <mc:Choice Requires="p14">
      <p:transition spd="slow" p14:dur="999"/>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395529" y="1276009"/>
            <a:ext cx="3945408" cy="3737024"/>
          </a:xfrm>
          <a:prstGeom prst="rect">
            <a:avLst/>
          </a:prstGeom>
        </p:spPr>
      </p:pic>
      <p:sp>
        <p:nvSpPr>
          <p:cNvPr id="5" name="标题 4"/>
          <p:cNvSpPr>
            <a:spLocks noGrp="1"/>
          </p:cNvSpPr>
          <p:nvPr>
            <p:ph type="title"/>
          </p:nvPr>
        </p:nvSpPr>
        <p:spPr/>
        <p:txBody>
          <a:bodyPr>
            <a:normAutofit/>
          </a:bodyPr>
          <a:lstStyle/>
          <a:p>
            <a:r>
              <a:rPr lang="en-US" altLang="zh-CN" sz="3000" kern="0" dirty="0" err="1">
                <a:cs typeface="Arial" panose="020B0604020202020204" pitchFamily="34" charset="0"/>
                <a:sym typeface="+mn-ea"/>
              </a:rPr>
              <a:t>SetGNER-</a:t>
            </a:r>
            <a:r>
              <a:rPr lang="zh-CN" altLang="en-US" sz="3000" kern="0" dirty="0" err="1">
                <a:cs typeface="Arial" panose="020B0604020202020204" pitchFamily="34" charset="0"/>
                <a:sym typeface="+mn-ea"/>
              </a:rPr>
              <a:t>实验结果</a:t>
            </a:r>
          </a:p>
        </p:txBody>
      </p:sp>
      <p:sp>
        <p:nvSpPr>
          <p:cNvPr id="7" name="文本框 6"/>
          <p:cNvSpPr txBox="1"/>
          <p:nvPr/>
        </p:nvSpPr>
        <p:spPr>
          <a:xfrm>
            <a:off x="467360" y="915670"/>
            <a:ext cx="1271905" cy="398780"/>
          </a:xfrm>
          <a:prstGeom prst="rect">
            <a:avLst/>
          </a:prstGeom>
          <a:noFill/>
        </p:spPr>
        <p:txBody>
          <a:bodyPr wrap="square" rtlCol="0" anchor="t">
            <a:spAutoFit/>
          </a:bodyPr>
          <a:lstStyle/>
          <a:p>
            <a:r>
              <a:rPr lang="zh-CN" altLang="en-US" sz="2000" b="1" dirty="0">
                <a:latin typeface="+mj-lt"/>
                <a:ea typeface="微软雅黑" panose="020B0503020204020204" pitchFamily="34" charset="-122"/>
                <a:sym typeface="+mn-ea"/>
              </a:rPr>
              <a:t>连续实体</a:t>
            </a:r>
          </a:p>
        </p:txBody>
      </p:sp>
      <p:pic>
        <p:nvPicPr>
          <p:cNvPr id="8" name="图片 7"/>
          <p:cNvPicPr>
            <a:picLocks noChangeAspect="1"/>
          </p:cNvPicPr>
          <p:nvPr/>
        </p:nvPicPr>
        <p:blipFill>
          <a:blip r:embed="rId4"/>
          <a:stretch>
            <a:fillRect/>
          </a:stretch>
        </p:blipFill>
        <p:spPr>
          <a:xfrm>
            <a:off x="4643755" y="1275715"/>
            <a:ext cx="4091305" cy="2052955"/>
          </a:xfrm>
          <a:prstGeom prst="rect">
            <a:avLst/>
          </a:prstGeom>
        </p:spPr>
      </p:pic>
      <p:sp>
        <p:nvSpPr>
          <p:cNvPr id="9" name="文本框 8"/>
          <p:cNvSpPr txBox="1"/>
          <p:nvPr/>
        </p:nvSpPr>
        <p:spPr>
          <a:xfrm>
            <a:off x="4715510" y="876935"/>
            <a:ext cx="1271905" cy="398780"/>
          </a:xfrm>
          <a:prstGeom prst="rect">
            <a:avLst/>
          </a:prstGeom>
          <a:noFill/>
        </p:spPr>
        <p:txBody>
          <a:bodyPr wrap="square" rtlCol="0" anchor="t">
            <a:spAutoFit/>
          </a:bodyPr>
          <a:lstStyle/>
          <a:p>
            <a:r>
              <a:rPr lang="zh-CN" altLang="en-US" sz="2000" b="1" dirty="0">
                <a:latin typeface="+mj-lt"/>
                <a:ea typeface="微软雅黑" panose="020B0503020204020204" pitchFamily="34" charset="-122"/>
                <a:sym typeface="+mn-ea"/>
              </a:rPr>
              <a:t>运行效率</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en-US" altLang="zh-CN" sz="3000" kern="0" dirty="0" err="1">
                <a:cs typeface="Arial" panose="020B0604020202020204" pitchFamily="34" charset="0"/>
                <a:sym typeface="+mn-ea"/>
              </a:rPr>
              <a:t>SetGNER-case study</a:t>
            </a:r>
          </a:p>
        </p:txBody>
      </p:sp>
      <p:pic>
        <p:nvPicPr>
          <p:cNvPr id="2" name="图片 1"/>
          <p:cNvPicPr>
            <a:picLocks noChangeAspect="1"/>
          </p:cNvPicPr>
          <p:nvPr/>
        </p:nvPicPr>
        <p:blipFill>
          <a:blip r:embed="rId3"/>
          <a:stretch>
            <a:fillRect/>
          </a:stretch>
        </p:blipFill>
        <p:spPr>
          <a:xfrm>
            <a:off x="395605" y="915670"/>
            <a:ext cx="4608195" cy="4509135"/>
          </a:xfrm>
          <a:prstGeom prst="rect">
            <a:avLst/>
          </a:prstGeom>
        </p:spPr>
      </p:pic>
      <p:sp>
        <p:nvSpPr>
          <p:cNvPr id="3" name="文本框 2"/>
          <p:cNvSpPr txBox="1"/>
          <p:nvPr/>
        </p:nvSpPr>
        <p:spPr>
          <a:xfrm>
            <a:off x="5053965" y="915670"/>
            <a:ext cx="3763010" cy="1322070"/>
          </a:xfrm>
          <a:prstGeom prst="rect">
            <a:avLst/>
          </a:prstGeom>
          <a:noFill/>
        </p:spPr>
        <p:txBody>
          <a:bodyPr wrap="square" rtlCol="0" anchor="t">
            <a:spAutoFit/>
          </a:bodyPr>
          <a:lstStyle/>
          <a:p>
            <a:r>
              <a:rPr lang="en-US" altLang="zh-CN" sz="2000" b="1" dirty="0">
                <a:latin typeface="+mj-lt"/>
                <a:ea typeface="微软雅黑" panose="020B0503020204020204" pitchFamily="34" charset="-122"/>
                <a:sym typeface="+mn-ea"/>
              </a:rPr>
              <a:t>1(b)</a:t>
            </a:r>
            <a:r>
              <a:rPr lang="zh-CN" altLang="en-US" sz="2000" b="1" dirty="0">
                <a:latin typeface="+mj-lt"/>
                <a:ea typeface="微软雅黑" panose="020B0503020204020204" pitchFamily="34" charset="-122"/>
                <a:sym typeface="+mn-ea"/>
              </a:rPr>
              <a:t>将</a:t>
            </a:r>
            <a:r>
              <a:rPr lang="en-US" altLang="zh-CN" sz="2000" b="1" dirty="0">
                <a:latin typeface="+mj-lt"/>
                <a:ea typeface="微软雅黑" panose="020B0503020204020204" pitchFamily="34" charset="-122"/>
                <a:sym typeface="+mn-ea"/>
              </a:rPr>
              <a:t>1(a)</a:t>
            </a:r>
            <a:r>
              <a:rPr lang="zh-CN" altLang="en-US" sz="2000" b="1" dirty="0">
                <a:latin typeface="+mj-lt"/>
                <a:ea typeface="微软雅黑" panose="020B0503020204020204" pitchFamily="34" charset="-122"/>
                <a:sym typeface="+mn-ea"/>
              </a:rPr>
              <a:t>中的</a:t>
            </a:r>
            <a:r>
              <a:rPr lang="en-US" altLang="zh-CN" sz="2000" b="1" dirty="0">
                <a:latin typeface="+mj-lt"/>
                <a:ea typeface="微软雅黑" panose="020B0503020204020204" pitchFamily="34" charset="-122"/>
                <a:sym typeface="+mn-ea"/>
              </a:rPr>
              <a:t> </a:t>
            </a:r>
            <a:r>
              <a:rPr lang="zh-CN" altLang="en-US" sz="2000" b="1" dirty="0">
                <a:latin typeface="+mj-lt"/>
                <a:ea typeface="微软雅黑" panose="020B0503020204020204" pitchFamily="34" charset="-122"/>
                <a:sym typeface="+mn-ea"/>
              </a:rPr>
              <a:t>身体部位换了之后，</a:t>
            </a:r>
            <a:r>
              <a:rPr lang="en-US" altLang="zh-CN" sz="2000" b="1" dirty="0">
                <a:latin typeface="+mj-lt"/>
                <a:ea typeface="微软雅黑" panose="020B0503020204020204" pitchFamily="34" charset="-122"/>
                <a:sym typeface="+mn-ea"/>
              </a:rPr>
              <a:t>SetGNER</a:t>
            </a:r>
            <a:r>
              <a:rPr lang="zh-CN" altLang="en-US" sz="2000" b="1" dirty="0">
                <a:latin typeface="+mj-lt"/>
                <a:ea typeface="微软雅黑" panose="020B0503020204020204" pitchFamily="34" charset="-122"/>
                <a:sym typeface="+mn-ea"/>
              </a:rPr>
              <a:t>也能准确地识别出非连续实体，而对比的方法则不能</a:t>
            </a:r>
          </a:p>
        </p:txBody>
      </p:sp>
      <p:sp>
        <p:nvSpPr>
          <p:cNvPr id="6" name="文本框 5"/>
          <p:cNvSpPr txBox="1"/>
          <p:nvPr/>
        </p:nvSpPr>
        <p:spPr>
          <a:xfrm>
            <a:off x="5075555" y="3291840"/>
            <a:ext cx="3763010" cy="706755"/>
          </a:xfrm>
          <a:prstGeom prst="rect">
            <a:avLst/>
          </a:prstGeom>
          <a:noFill/>
        </p:spPr>
        <p:txBody>
          <a:bodyPr wrap="square" rtlCol="0" anchor="t">
            <a:spAutoFit/>
          </a:bodyPr>
          <a:lstStyle/>
          <a:p>
            <a:r>
              <a:rPr lang="en-US" altLang="zh-CN" sz="2000" b="1" dirty="0">
                <a:latin typeface="+mj-lt"/>
                <a:ea typeface="微软雅黑" panose="020B0503020204020204" pitchFamily="34" charset="-122"/>
                <a:sym typeface="+mn-ea"/>
              </a:rPr>
              <a:t>SetGNER</a:t>
            </a:r>
            <a:r>
              <a:rPr lang="zh-CN" altLang="en-US" sz="2000" b="1" dirty="0">
                <a:latin typeface="+mj-lt"/>
                <a:ea typeface="微软雅黑" panose="020B0503020204020204" pitchFamily="34" charset="-122"/>
                <a:sym typeface="+mn-ea"/>
              </a:rPr>
              <a:t>比对比的方法能识别出更多正确的实体</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a:bodyPr>
          <a:lstStyle/>
          <a:p>
            <a:pPr fontAlgn="base">
              <a:spcAft>
                <a:spcPct val="0"/>
              </a:spcAft>
            </a:pPr>
            <a:r>
              <a:rPr lang="zh-CN" altLang="en-US" sz="3000" dirty="0"/>
              <a:t>主要内容</a:t>
            </a:r>
            <a:endParaRPr lang="zh-CN" altLang="en-US" sz="3000" dirty="0">
              <a:solidFill>
                <a:srgbClr val="0000FF"/>
              </a:solidFill>
              <a:latin typeface="微软雅黑" panose="020B0503020204020204" pitchFamily="34" charset="-122"/>
              <a:ea typeface="微软雅黑" panose="020B0503020204020204" pitchFamily="34" charset="-122"/>
              <a:cs typeface="+mn-cs"/>
            </a:endParaRPr>
          </a:p>
        </p:txBody>
      </p:sp>
      <p:grpSp>
        <p:nvGrpSpPr>
          <p:cNvPr id="19" name="组合 18"/>
          <p:cNvGrpSpPr/>
          <p:nvPr/>
        </p:nvGrpSpPr>
        <p:grpSpPr>
          <a:xfrm>
            <a:off x="755576" y="1203697"/>
            <a:ext cx="7701511" cy="610275"/>
            <a:chOff x="1666002" y="2030070"/>
            <a:chExt cx="7701511" cy="610275"/>
          </a:xfrm>
        </p:grpSpPr>
        <p:sp>
          <p:nvSpPr>
            <p:cNvPr id="5" name="矩形 4"/>
            <p:cNvSpPr/>
            <p:nvPr/>
          </p:nvSpPr>
          <p:spPr bwMode="auto">
            <a:xfrm>
              <a:off x="2523391" y="2030070"/>
              <a:ext cx="6647974" cy="523220"/>
            </a:xfrm>
            <a:prstGeom prst="rect">
              <a:avLst/>
            </a:prstGeom>
          </p:spPr>
          <p:txBody>
            <a:bodyPr wrap="none" anchor="ctr">
              <a:spAutoFit/>
            </a:bodyPr>
            <a:lstStyle/>
            <a:p>
              <a:pPr algn="l"/>
              <a:r>
                <a:rPr lang="zh-CN" altLang="en-US" sz="2800" b="1" kern="0" dirty="0">
                  <a:solidFill>
                    <a:srgbClr val="7F7F7F"/>
                  </a:solidFill>
                  <a:ea typeface="微软雅黑" panose="020B0503020204020204" pitchFamily="34" charset="-122"/>
                  <a:cs typeface="Arial" panose="020B0604020202020204" pitchFamily="34" charset="0"/>
                </a:rPr>
                <a:t>基于集合生成的多类型通用实体识别模型</a:t>
              </a:r>
            </a:p>
          </p:txBody>
        </p:sp>
        <p:sp>
          <p:nvSpPr>
            <p:cNvPr id="6" name="직사각형 31"/>
            <p:cNvSpPr>
              <a:spLocks noChangeArrowheads="1"/>
            </p:cNvSpPr>
            <p:nvPr/>
          </p:nvSpPr>
          <p:spPr bwMode="auto">
            <a:xfrm>
              <a:off x="2360468" y="2545668"/>
              <a:ext cx="7007045" cy="52771"/>
            </a:xfrm>
            <a:prstGeom prst="rect">
              <a:avLst/>
            </a:prstGeom>
            <a:solidFill>
              <a:schemeClr val="bg1">
                <a:lumMod val="85000"/>
              </a:schemeClr>
            </a:solidFill>
            <a:ln w="3175" algn="ctr">
              <a:noFill/>
              <a:miter lim="800000"/>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7" name="직사각형 31"/>
            <p:cNvSpPr>
              <a:spLocks noChangeAspect="1" noChangeArrowheads="1"/>
            </p:cNvSpPr>
            <p:nvPr/>
          </p:nvSpPr>
          <p:spPr bwMode="auto">
            <a:xfrm>
              <a:off x="1666002" y="2092867"/>
              <a:ext cx="600824" cy="505572"/>
            </a:xfrm>
            <a:prstGeom prst="roundRect">
              <a:avLst>
                <a:gd name="adj" fmla="val 11119"/>
              </a:avLst>
            </a:prstGeom>
            <a:noFill/>
            <a:ln w="3175" algn="ctr">
              <a:solidFill>
                <a:schemeClr val="tx1">
                  <a:lumMod val="50000"/>
                  <a:lumOff val="50000"/>
                </a:schemeClr>
              </a:solidFill>
              <a:miter lim="800000"/>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矩形 7"/>
            <p:cNvSpPr/>
            <p:nvPr/>
          </p:nvSpPr>
          <p:spPr bwMode="auto">
            <a:xfrm>
              <a:off x="1687647" y="2056780"/>
              <a:ext cx="549910" cy="583565"/>
            </a:xfrm>
            <a:prstGeom prst="rect">
              <a:avLst/>
            </a:prstGeom>
          </p:spPr>
          <p:txBody>
            <a:bodyPr wrap="none" anchor="ctr">
              <a:spAutoFit/>
            </a:bodyPr>
            <a:lstStyle/>
            <a:p>
              <a:pPr lvl="0" algn="ctr">
                <a:defRPr/>
              </a:pPr>
              <a:r>
                <a:rPr lang="en-US" altLang="zh-CN" sz="3200" b="1" kern="0"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1.</a:t>
              </a:r>
              <a:endParaRPr lang="zh-CN" altLang="en-US" sz="3200" b="1" kern="0" dirty="0">
                <a:solidFill>
                  <a:srgbClr val="FF0000"/>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17" name="组合 16"/>
          <p:cNvGrpSpPr/>
          <p:nvPr/>
        </p:nvGrpSpPr>
        <p:grpSpPr>
          <a:xfrm>
            <a:off x="755576" y="2260312"/>
            <a:ext cx="7871142" cy="617897"/>
            <a:chOff x="1659295" y="3069033"/>
            <a:chExt cx="7871142" cy="617897"/>
          </a:xfrm>
        </p:grpSpPr>
        <p:sp>
          <p:nvSpPr>
            <p:cNvPr id="9" name="矩形 8"/>
            <p:cNvSpPr/>
            <p:nvPr/>
          </p:nvSpPr>
          <p:spPr bwMode="auto">
            <a:xfrm>
              <a:off x="2523391" y="3069033"/>
              <a:ext cx="7007046" cy="523220"/>
            </a:xfrm>
            <a:prstGeom prst="rect">
              <a:avLst/>
            </a:prstGeom>
          </p:spPr>
          <p:txBody>
            <a:bodyPr wrap="none" anchor="ctr">
              <a:spAutoFit/>
            </a:bodyPr>
            <a:lstStyle/>
            <a:p>
              <a:pPr algn="l"/>
              <a:r>
                <a:rPr lang="zh-CN" altLang="zh-CN" sz="2800" b="1" kern="0" dirty="0">
                  <a:solidFill>
                    <a:srgbClr val="000000"/>
                  </a:solidFill>
                  <a:ea typeface="微软雅黑" panose="020B0503020204020204" pitchFamily="34" charset="-122"/>
                  <a:cs typeface="Arial" panose="020B0604020202020204" pitchFamily="34" charset="0"/>
                  <a:sym typeface="+mn-ea"/>
                </a:rPr>
                <a:t>基于</a:t>
              </a:r>
              <a:r>
                <a:rPr lang="zh-CN" altLang="en-US" sz="2800" b="1" kern="0" dirty="0">
                  <a:solidFill>
                    <a:srgbClr val="000000"/>
                  </a:solidFill>
                  <a:ea typeface="微软雅黑" panose="020B0503020204020204" pitchFamily="34" charset="-122"/>
                  <a:cs typeface="Arial" panose="020B0604020202020204" pitchFamily="34" charset="0"/>
                  <a:sym typeface="+mn-ea"/>
                </a:rPr>
                <a:t>非自回归表格生成的事件论元抽取模型</a:t>
              </a:r>
              <a:endParaRPr lang="zh-CN" altLang="en-US" sz="2800" b="1" kern="0" dirty="0">
                <a:solidFill>
                  <a:srgbClr val="000000"/>
                </a:solidFill>
                <a:ea typeface="微软雅黑" panose="020B0503020204020204" pitchFamily="34" charset="-122"/>
                <a:cs typeface="Arial" panose="020B0604020202020204" pitchFamily="34" charset="0"/>
              </a:endParaRPr>
            </a:p>
          </p:txBody>
        </p:sp>
        <p:sp>
          <p:nvSpPr>
            <p:cNvPr id="10" name="직사각형 31"/>
            <p:cNvSpPr>
              <a:spLocks noChangeArrowheads="1"/>
            </p:cNvSpPr>
            <p:nvPr/>
          </p:nvSpPr>
          <p:spPr bwMode="auto">
            <a:xfrm>
              <a:off x="2360468" y="3592252"/>
              <a:ext cx="7000337" cy="52771"/>
            </a:xfrm>
            <a:prstGeom prst="rect">
              <a:avLst/>
            </a:prstGeom>
            <a:solidFill>
              <a:schemeClr val="tx1"/>
            </a:solidFill>
            <a:ln w="3175" algn="ctr">
              <a:noFill/>
              <a:miter lim="800000"/>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dirty="0">
                <a:ln>
                  <a:noFill/>
                </a:ln>
                <a:solidFill>
                  <a:schemeClr val="accent6">
                    <a:lumMod val="50000"/>
                  </a:schemeClr>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11" name="직사각형 31"/>
            <p:cNvSpPr>
              <a:spLocks noChangeAspect="1" noChangeArrowheads="1"/>
            </p:cNvSpPr>
            <p:nvPr/>
          </p:nvSpPr>
          <p:spPr bwMode="auto">
            <a:xfrm>
              <a:off x="1659295" y="3140968"/>
              <a:ext cx="600824" cy="505572"/>
            </a:xfrm>
            <a:prstGeom prst="roundRect">
              <a:avLst>
                <a:gd name="adj" fmla="val 11119"/>
              </a:avLst>
            </a:prstGeom>
            <a:noFill/>
            <a:ln w="3175" algn="ctr">
              <a:solidFill>
                <a:schemeClr val="tx1">
                  <a:lumMod val="50000"/>
                  <a:lumOff val="50000"/>
                </a:schemeClr>
              </a:solidFill>
              <a:miter lim="800000"/>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12" name="矩形 11"/>
            <p:cNvSpPr/>
            <p:nvPr/>
          </p:nvSpPr>
          <p:spPr bwMode="auto">
            <a:xfrm>
              <a:off x="1691460" y="3103365"/>
              <a:ext cx="549910" cy="583565"/>
            </a:xfrm>
            <a:prstGeom prst="rect">
              <a:avLst/>
            </a:prstGeom>
          </p:spPr>
          <p:txBody>
            <a:bodyPr wrap="none" anchor="ctr">
              <a:spAutoFit/>
            </a:bodyPr>
            <a:lstStyle/>
            <a:p>
              <a:pPr lvl="0" algn="ctr">
                <a:defRPr/>
              </a:pPr>
              <a:r>
                <a:rPr lang="en-US" altLang="zh-CN" sz="3200" b="1" kern="0">
                  <a:solidFill>
                    <a:srgbClr val="FF0000"/>
                  </a:solidFill>
                  <a:latin typeface="微软雅黑" panose="020B0503020204020204" pitchFamily="34" charset="-122"/>
                  <a:ea typeface="微软雅黑" panose="020B0503020204020204" pitchFamily="34" charset="-122"/>
                  <a:cs typeface="Arial" panose="020B0604020202020204" pitchFamily="34" charset="0"/>
                </a:rPr>
                <a:t>2.</a:t>
              </a:r>
              <a:endParaRPr lang="zh-CN" altLang="en-US" sz="3200" b="1" kern="0" dirty="0">
                <a:solidFill>
                  <a:srgbClr val="FF0000"/>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2" name="组合 1">
            <a:extLst>
              <a:ext uri="{FF2B5EF4-FFF2-40B4-BE49-F238E27FC236}">
                <a16:creationId xmlns:a16="http://schemas.microsoft.com/office/drawing/2014/main" id="{CEBA759A-64C2-17F4-DFA5-20AB79A1DC6D}"/>
              </a:ext>
            </a:extLst>
          </p:cNvPr>
          <p:cNvGrpSpPr/>
          <p:nvPr/>
        </p:nvGrpSpPr>
        <p:grpSpPr>
          <a:xfrm>
            <a:off x="755576" y="3229247"/>
            <a:ext cx="7701511" cy="610275"/>
            <a:chOff x="1666002" y="2030070"/>
            <a:chExt cx="7701511" cy="610275"/>
          </a:xfrm>
        </p:grpSpPr>
        <p:sp>
          <p:nvSpPr>
            <p:cNvPr id="3" name="矩形 2">
              <a:extLst>
                <a:ext uri="{FF2B5EF4-FFF2-40B4-BE49-F238E27FC236}">
                  <a16:creationId xmlns:a16="http://schemas.microsoft.com/office/drawing/2014/main" id="{5CDDF7BC-3CDB-2C81-1481-EB4120488F89}"/>
                </a:ext>
              </a:extLst>
            </p:cNvPr>
            <p:cNvSpPr/>
            <p:nvPr/>
          </p:nvSpPr>
          <p:spPr bwMode="auto">
            <a:xfrm>
              <a:off x="2523391" y="2030070"/>
              <a:ext cx="6312947" cy="523220"/>
            </a:xfrm>
            <a:prstGeom prst="rect">
              <a:avLst/>
            </a:prstGeom>
          </p:spPr>
          <p:txBody>
            <a:bodyPr wrap="none" anchor="ctr">
              <a:spAutoFit/>
            </a:bodyPr>
            <a:lstStyle/>
            <a:p>
              <a:pPr algn="l"/>
              <a:r>
                <a:rPr lang="zh-CN" altLang="en-US" sz="2800" b="1" kern="0" dirty="0">
                  <a:solidFill>
                    <a:srgbClr val="7F7F7F"/>
                  </a:solidFill>
                  <a:ea typeface="微软雅黑" panose="020B0503020204020204" pitchFamily="34" charset="-122"/>
                  <a:cs typeface="Arial" panose="020B0604020202020204" pitchFamily="34" charset="0"/>
                </a:rPr>
                <a:t>基于集合生成的实体关系联合抽取模型</a:t>
              </a:r>
            </a:p>
          </p:txBody>
        </p:sp>
        <p:sp>
          <p:nvSpPr>
            <p:cNvPr id="13" name="직사각형 31">
              <a:extLst>
                <a:ext uri="{FF2B5EF4-FFF2-40B4-BE49-F238E27FC236}">
                  <a16:creationId xmlns:a16="http://schemas.microsoft.com/office/drawing/2014/main" id="{ACC661DB-BB06-3173-EF5D-D06C5AC66CE0}"/>
                </a:ext>
              </a:extLst>
            </p:cNvPr>
            <p:cNvSpPr>
              <a:spLocks noChangeArrowheads="1"/>
            </p:cNvSpPr>
            <p:nvPr/>
          </p:nvSpPr>
          <p:spPr bwMode="auto">
            <a:xfrm>
              <a:off x="2360468" y="2545668"/>
              <a:ext cx="7007045" cy="52771"/>
            </a:xfrm>
            <a:prstGeom prst="rect">
              <a:avLst/>
            </a:prstGeom>
            <a:solidFill>
              <a:schemeClr val="bg1">
                <a:lumMod val="85000"/>
              </a:schemeClr>
            </a:solidFill>
            <a:ln w="3175" algn="ctr">
              <a:noFill/>
              <a:miter lim="800000"/>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직사각형 31">
              <a:extLst>
                <a:ext uri="{FF2B5EF4-FFF2-40B4-BE49-F238E27FC236}">
                  <a16:creationId xmlns:a16="http://schemas.microsoft.com/office/drawing/2014/main" id="{901A2EE4-B25A-711B-02B2-F5B4CB168C7D}"/>
                </a:ext>
              </a:extLst>
            </p:cNvPr>
            <p:cNvSpPr>
              <a:spLocks noChangeAspect="1" noChangeArrowheads="1"/>
            </p:cNvSpPr>
            <p:nvPr/>
          </p:nvSpPr>
          <p:spPr bwMode="auto">
            <a:xfrm>
              <a:off x="1666002" y="2092867"/>
              <a:ext cx="600824" cy="505572"/>
            </a:xfrm>
            <a:prstGeom prst="roundRect">
              <a:avLst>
                <a:gd name="adj" fmla="val 11119"/>
              </a:avLst>
            </a:prstGeom>
            <a:noFill/>
            <a:ln w="3175" algn="ctr">
              <a:solidFill>
                <a:schemeClr val="tx1">
                  <a:lumMod val="50000"/>
                  <a:lumOff val="50000"/>
                </a:schemeClr>
              </a:solidFill>
              <a:miter lim="800000"/>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15" name="矩形 14">
              <a:extLst>
                <a:ext uri="{FF2B5EF4-FFF2-40B4-BE49-F238E27FC236}">
                  <a16:creationId xmlns:a16="http://schemas.microsoft.com/office/drawing/2014/main" id="{F5C71011-0F04-4D55-9C94-2CC1AB9EAE85}"/>
                </a:ext>
              </a:extLst>
            </p:cNvPr>
            <p:cNvSpPr/>
            <p:nvPr/>
          </p:nvSpPr>
          <p:spPr bwMode="auto">
            <a:xfrm>
              <a:off x="1687647" y="2056780"/>
              <a:ext cx="549910" cy="583565"/>
            </a:xfrm>
            <a:prstGeom prst="rect">
              <a:avLst/>
            </a:prstGeom>
          </p:spPr>
          <p:txBody>
            <a:bodyPr wrap="none" anchor="ctr">
              <a:spAutoFit/>
            </a:bodyPr>
            <a:lstStyle/>
            <a:p>
              <a:pPr lvl="0" algn="ctr">
                <a:defRPr/>
              </a:pPr>
              <a:r>
                <a:rPr lang="en-US" altLang="zh-CN" sz="3200" b="1" kern="0"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3.</a:t>
              </a:r>
              <a:endParaRPr lang="zh-CN" altLang="en-US" sz="3200" b="1" kern="0" dirty="0">
                <a:solidFill>
                  <a:srgbClr val="FF0000"/>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16" name="组合 15">
            <a:extLst>
              <a:ext uri="{FF2B5EF4-FFF2-40B4-BE49-F238E27FC236}">
                <a16:creationId xmlns:a16="http://schemas.microsoft.com/office/drawing/2014/main" id="{0A3A8B1D-8C39-19FB-C296-E8DAA39DBD11}"/>
              </a:ext>
            </a:extLst>
          </p:cNvPr>
          <p:cNvGrpSpPr/>
          <p:nvPr/>
        </p:nvGrpSpPr>
        <p:grpSpPr>
          <a:xfrm>
            <a:off x="755576" y="4285862"/>
            <a:ext cx="7701510" cy="617897"/>
            <a:chOff x="1659295" y="3069033"/>
            <a:chExt cx="7701510" cy="617897"/>
          </a:xfrm>
        </p:grpSpPr>
        <p:sp>
          <p:nvSpPr>
            <p:cNvPr id="18" name="矩形 17">
              <a:extLst>
                <a:ext uri="{FF2B5EF4-FFF2-40B4-BE49-F238E27FC236}">
                  <a16:creationId xmlns:a16="http://schemas.microsoft.com/office/drawing/2014/main" id="{AA1B19FC-6A85-53A1-CC65-CE8FF7394EFE}"/>
                </a:ext>
              </a:extLst>
            </p:cNvPr>
            <p:cNvSpPr/>
            <p:nvPr/>
          </p:nvSpPr>
          <p:spPr bwMode="auto">
            <a:xfrm>
              <a:off x="2523391" y="3069033"/>
              <a:ext cx="6817892" cy="523220"/>
            </a:xfrm>
            <a:prstGeom prst="rect">
              <a:avLst/>
            </a:prstGeom>
          </p:spPr>
          <p:txBody>
            <a:bodyPr wrap="none" anchor="ctr">
              <a:spAutoFit/>
            </a:bodyPr>
            <a:lstStyle/>
            <a:p>
              <a:pPr algn="l"/>
              <a:r>
                <a:rPr lang="zh-CN" altLang="en-US" sz="2800" b="1" kern="0" dirty="0">
                  <a:solidFill>
                    <a:srgbClr val="7F7F7F"/>
                  </a:solidFill>
                  <a:ea typeface="微软雅黑" panose="020B0503020204020204" pitchFamily="34" charset="-122"/>
                  <a:cs typeface="Arial" panose="020B0604020202020204" pitchFamily="34" charset="0"/>
                  <a:sym typeface="+mn-ea"/>
                </a:rPr>
                <a:t>基于</a:t>
              </a:r>
              <a:r>
                <a:rPr lang="en-US" altLang="zh-CN" sz="2800" b="1" kern="0" dirty="0" err="1">
                  <a:solidFill>
                    <a:srgbClr val="7F7F7F"/>
                  </a:solidFill>
                  <a:ea typeface="微软雅黑" panose="020B0503020204020204" pitchFamily="34" charset="-122"/>
                  <a:cs typeface="Arial" panose="020B0604020202020204" pitchFamily="34" charset="0"/>
                  <a:sym typeface="+mn-ea"/>
                </a:rPr>
                <a:t>BiSPN</a:t>
              </a:r>
              <a:r>
                <a:rPr lang="zh-CN" altLang="en-US" sz="2800" b="1" kern="0" dirty="0">
                  <a:solidFill>
                    <a:srgbClr val="7F7F7F"/>
                  </a:solidFill>
                  <a:ea typeface="微软雅黑" panose="020B0503020204020204" pitchFamily="34" charset="-122"/>
                  <a:cs typeface="Arial" panose="020B0604020202020204" pitchFamily="34" charset="0"/>
                  <a:sym typeface="+mn-ea"/>
                </a:rPr>
                <a:t>和自回归生成的决策树抽取模型</a:t>
              </a:r>
            </a:p>
          </p:txBody>
        </p:sp>
        <p:sp>
          <p:nvSpPr>
            <p:cNvPr id="20" name="직사각형 31">
              <a:extLst>
                <a:ext uri="{FF2B5EF4-FFF2-40B4-BE49-F238E27FC236}">
                  <a16:creationId xmlns:a16="http://schemas.microsoft.com/office/drawing/2014/main" id="{36FD89BA-3D1D-63A7-1D5B-84704EEC6FB4}"/>
                </a:ext>
              </a:extLst>
            </p:cNvPr>
            <p:cNvSpPr>
              <a:spLocks noChangeArrowheads="1"/>
            </p:cNvSpPr>
            <p:nvPr/>
          </p:nvSpPr>
          <p:spPr bwMode="auto">
            <a:xfrm>
              <a:off x="2360468" y="3592252"/>
              <a:ext cx="7000337" cy="52771"/>
            </a:xfrm>
            <a:prstGeom prst="rect">
              <a:avLst/>
            </a:prstGeom>
            <a:solidFill>
              <a:schemeClr val="bg1">
                <a:lumMod val="85000"/>
              </a:schemeClr>
            </a:solidFill>
            <a:ln w="3175" algn="ctr">
              <a:noFill/>
              <a:miter lim="800000"/>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dirty="0">
                <a:ln>
                  <a:noFill/>
                </a:ln>
                <a:solidFill>
                  <a:schemeClr val="accent6">
                    <a:lumMod val="50000"/>
                  </a:schemeClr>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21" name="직사각형 31">
              <a:extLst>
                <a:ext uri="{FF2B5EF4-FFF2-40B4-BE49-F238E27FC236}">
                  <a16:creationId xmlns:a16="http://schemas.microsoft.com/office/drawing/2014/main" id="{CC5CAE06-D2D3-685F-F4C7-C96B11241F28}"/>
                </a:ext>
              </a:extLst>
            </p:cNvPr>
            <p:cNvSpPr>
              <a:spLocks noChangeAspect="1" noChangeArrowheads="1"/>
            </p:cNvSpPr>
            <p:nvPr/>
          </p:nvSpPr>
          <p:spPr bwMode="auto">
            <a:xfrm>
              <a:off x="1659295" y="3140968"/>
              <a:ext cx="600824" cy="505572"/>
            </a:xfrm>
            <a:prstGeom prst="roundRect">
              <a:avLst>
                <a:gd name="adj" fmla="val 11119"/>
              </a:avLst>
            </a:prstGeom>
            <a:noFill/>
            <a:ln w="3175" algn="ctr">
              <a:solidFill>
                <a:schemeClr val="tx1">
                  <a:lumMod val="50000"/>
                  <a:lumOff val="50000"/>
                </a:schemeClr>
              </a:solidFill>
              <a:miter lim="800000"/>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22" name="矩形 21">
              <a:extLst>
                <a:ext uri="{FF2B5EF4-FFF2-40B4-BE49-F238E27FC236}">
                  <a16:creationId xmlns:a16="http://schemas.microsoft.com/office/drawing/2014/main" id="{8484199F-1B35-879A-FF16-2AE1782720C7}"/>
                </a:ext>
              </a:extLst>
            </p:cNvPr>
            <p:cNvSpPr/>
            <p:nvPr/>
          </p:nvSpPr>
          <p:spPr bwMode="auto">
            <a:xfrm>
              <a:off x="1691460" y="3103365"/>
              <a:ext cx="549910" cy="583565"/>
            </a:xfrm>
            <a:prstGeom prst="rect">
              <a:avLst/>
            </a:prstGeom>
          </p:spPr>
          <p:txBody>
            <a:bodyPr wrap="none" anchor="ctr">
              <a:spAutoFit/>
            </a:bodyPr>
            <a:lstStyle/>
            <a:p>
              <a:pPr lvl="0" algn="ctr">
                <a:defRPr/>
              </a:pPr>
              <a:r>
                <a:rPr lang="en-US" altLang="zh-CN" sz="3200" b="1" kern="0"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4.</a:t>
              </a:r>
              <a:endParaRPr lang="zh-CN" altLang="en-US" sz="3200" b="1" kern="0" dirty="0">
                <a:solidFill>
                  <a:srgbClr val="FF0000"/>
                </a:solidFill>
                <a:latin typeface="微软雅黑" panose="020B0503020204020204" pitchFamily="34" charset="-122"/>
                <a:ea typeface="微软雅黑" panose="020B0503020204020204" pitchFamily="34" charset="-122"/>
                <a:cs typeface="Arial" panose="020B0604020202020204" pitchFamily="34" charset="0"/>
              </a:endParaRPr>
            </a:p>
          </p:txBody>
        </p:sp>
      </p:grpSp>
    </p:spTree>
    <p:extLst>
      <p:ext uri="{BB962C8B-B14F-4D97-AF65-F5344CB8AC3E}">
        <p14:creationId xmlns:p14="http://schemas.microsoft.com/office/powerpoint/2010/main" val="3406638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zh-CN" altLang="zh-CN" sz="3200" b="1" kern="0" dirty="0">
                <a:solidFill>
                  <a:srgbClr val="000000"/>
                </a:solidFill>
                <a:ea typeface="微软雅黑" panose="020B0503020204020204" pitchFamily="34" charset="-122"/>
                <a:cs typeface="Arial" panose="020B0604020202020204" pitchFamily="34" charset="0"/>
                <a:sym typeface="+mn-ea"/>
              </a:rPr>
              <a:t>基于</a:t>
            </a:r>
            <a:r>
              <a:rPr lang="zh-CN" altLang="en-US" sz="3200" b="1" kern="0" dirty="0">
                <a:solidFill>
                  <a:srgbClr val="000000"/>
                </a:solidFill>
                <a:ea typeface="微软雅黑" panose="020B0503020204020204" pitchFamily="34" charset="-122"/>
                <a:cs typeface="Arial" panose="020B0604020202020204" pitchFamily="34" charset="0"/>
                <a:sym typeface="+mn-ea"/>
              </a:rPr>
              <a:t>非自回归表格生成的事件论元抽取模型</a:t>
            </a:r>
            <a:endParaRPr lang="zh-CN" altLang="en-US" sz="3200" b="1" kern="0" dirty="0">
              <a:solidFill>
                <a:srgbClr val="000000"/>
              </a:solidFill>
              <a:ea typeface="微软雅黑" panose="020B0503020204020204" pitchFamily="34" charset="-122"/>
              <a:cs typeface="Arial" panose="020B0604020202020204" pitchFamily="34" charset="0"/>
            </a:endParaRPr>
          </a:p>
        </p:txBody>
      </p:sp>
      <p:sp>
        <p:nvSpPr>
          <p:cNvPr id="3" name="文本框 2"/>
          <p:cNvSpPr txBox="1"/>
          <p:nvPr/>
        </p:nvSpPr>
        <p:spPr>
          <a:xfrm>
            <a:off x="251520" y="5151531"/>
            <a:ext cx="8719431" cy="430887"/>
          </a:xfrm>
          <a:prstGeom prst="rect">
            <a:avLst/>
          </a:prstGeom>
          <a:noFill/>
        </p:spPr>
        <p:txBody>
          <a:bodyPr wrap="square" rtlCol="0" anchor="t">
            <a:spAutoFit/>
          </a:bodyPr>
          <a:lstStyle/>
          <a:p>
            <a:r>
              <a:rPr lang="en-US" altLang="zh-CN" sz="1100" kern="0" dirty="0">
                <a:cs typeface="Arial" panose="020B0604020202020204" pitchFamily="34" charset="0"/>
                <a:sym typeface="+mn-ea"/>
              </a:rPr>
              <a:t>Yuxin He, </a:t>
            </a:r>
            <a:r>
              <a:rPr lang="en-US" altLang="zh-CN" sz="1100" kern="0" dirty="0" err="1">
                <a:cs typeface="Arial" panose="020B0604020202020204" pitchFamily="34" charset="0"/>
                <a:sym typeface="+mn-ea"/>
              </a:rPr>
              <a:t>Jingyue</a:t>
            </a:r>
            <a:r>
              <a:rPr lang="en-US" altLang="zh-CN" sz="1100" kern="0" dirty="0">
                <a:cs typeface="Arial" panose="020B0604020202020204" pitchFamily="34" charset="0"/>
                <a:sym typeface="+mn-ea"/>
              </a:rPr>
              <a:t> Hu, </a:t>
            </a:r>
            <a:r>
              <a:rPr lang="en-US" altLang="zh-CN" sz="1100" kern="0" dirty="0" err="1">
                <a:cs typeface="Arial" panose="020B0604020202020204" pitchFamily="34" charset="0"/>
                <a:sym typeface="+mn-ea"/>
              </a:rPr>
              <a:t>Buzhou</a:t>
            </a:r>
            <a:r>
              <a:rPr lang="en-US" altLang="zh-CN" sz="1100" kern="0" dirty="0">
                <a:cs typeface="Arial" panose="020B0604020202020204" pitchFamily="34" charset="0"/>
                <a:sym typeface="+mn-ea"/>
              </a:rPr>
              <a:t> Tang. </a:t>
            </a:r>
            <a:r>
              <a:rPr lang="en-US" altLang="zh-CN" sz="1100" kern="0" dirty="0">
                <a:cs typeface="Arial" panose="020B0604020202020204" pitchFamily="34" charset="0"/>
              </a:rPr>
              <a:t>Revisiting Event Argument Extraction: Can EAE Models Learn Better When Being Aware of Event Co-occurrences? </a:t>
            </a:r>
            <a:r>
              <a:rPr lang="en-US" altLang="zh-CN" sz="1100" kern="0" dirty="0">
                <a:cs typeface="Arial" panose="020B0604020202020204" pitchFamily="34" charset="0"/>
                <a:sym typeface="+mn-ea"/>
              </a:rPr>
              <a:t>ACL 2023</a:t>
            </a:r>
            <a:r>
              <a:rPr lang="zh-CN" altLang="en-US" sz="1100" kern="0" dirty="0">
                <a:cs typeface="Arial" panose="020B0604020202020204" pitchFamily="34" charset="0"/>
                <a:sym typeface="+mn-ea"/>
              </a:rPr>
              <a:t>在投</a:t>
            </a:r>
          </a:p>
        </p:txBody>
      </p:sp>
      <p:sp>
        <p:nvSpPr>
          <p:cNvPr id="6" name="文本框 5"/>
          <p:cNvSpPr txBox="1"/>
          <p:nvPr/>
        </p:nvSpPr>
        <p:spPr>
          <a:xfrm>
            <a:off x="251520" y="1419721"/>
            <a:ext cx="5112568" cy="3376950"/>
          </a:xfrm>
          <a:prstGeom prst="rect">
            <a:avLst/>
          </a:prstGeom>
          <a:noFill/>
        </p:spPr>
        <p:txBody>
          <a:bodyPr wrap="square" rtlCol="0" anchor="t">
            <a:spAutoFit/>
          </a:bodyPr>
          <a:lstStyle/>
          <a:p>
            <a:pPr>
              <a:lnSpc>
                <a:spcPct val="150000"/>
              </a:lnSpc>
            </a:pPr>
            <a:r>
              <a:rPr lang="zh-CN" altLang="en-US" sz="1600" b="1" dirty="0">
                <a:latin typeface="微软雅黑" panose="020B0503020204020204" pitchFamily="34" charset="-122"/>
                <a:ea typeface="微软雅黑" panose="020B0503020204020204" pitchFamily="34" charset="-122"/>
                <a:sym typeface="+mn-ea"/>
              </a:rPr>
              <a:t>任务：</a:t>
            </a:r>
            <a:endParaRPr lang="en-US" altLang="zh-CN" sz="1600" b="1" dirty="0">
              <a:latin typeface="微软雅黑" panose="020B0503020204020204" pitchFamily="34" charset="-122"/>
              <a:ea typeface="微软雅黑" panose="020B0503020204020204" pitchFamily="34" charset="-122"/>
              <a:sym typeface="+mn-ea"/>
            </a:endParaRPr>
          </a:p>
          <a:p>
            <a:pPr>
              <a:lnSpc>
                <a:spcPct val="150000"/>
              </a:lnSpc>
            </a:pPr>
            <a:r>
              <a:rPr lang="zh-CN" altLang="en-US" sz="1600" b="1" dirty="0">
                <a:latin typeface="微软雅黑" panose="020B0503020204020204" pitchFamily="34" charset="-122"/>
                <a:ea typeface="微软雅黑" panose="020B0503020204020204" pitchFamily="34" charset="-122"/>
                <a:sym typeface="+mn-ea"/>
              </a:rPr>
              <a:t>       给定文本和文本中出现的事件触发词，抽取触发词对应事件的论元。</a:t>
            </a:r>
            <a:endParaRPr lang="en-US" altLang="zh-CN" sz="1600" b="1" dirty="0">
              <a:latin typeface="微软雅黑" panose="020B0503020204020204" pitchFamily="34" charset="-122"/>
              <a:ea typeface="微软雅黑" panose="020B0503020204020204" pitchFamily="34" charset="-122"/>
              <a:sym typeface="+mn-ea"/>
            </a:endParaRPr>
          </a:p>
          <a:p>
            <a:pPr>
              <a:lnSpc>
                <a:spcPct val="150000"/>
              </a:lnSpc>
            </a:pPr>
            <a:endParaRPr lang="en-US" altLang="zh-CN" sz="1600" b="1" dirty="0">
              <a:latin typeface="微软雅黑" panose="020B0503020204020204" pitchFamily="34" charset="-122"/>
              <a:ea typeface="微软雅黑" panose="020B0503020204020204" pitchFamily="34" charset="-122"/>
              <a:sym typeface="+mn-ea"/>
            </a:endParaRPr>
          </a:p>
          <a:p>
            <a:pPr>
              <a:lnSpc>
                <a:spcPct val="150000"/>
              </a:lnSpc>
            </a:pPr>
            <a:r>
              <a:rPr lang="zh-CN" altLang="en-US" sz="1600" b="1" dirty="0">
                <a:latin typeface="微软雅黑" panose="020B0503020204020204" pitchFamily="34" charset="-122"/>
                <a:ea typeface="微软雅黑" panose="020B0503020204020204" pitchFamily="34" charset="-122"/>
                <a:sym typeface="+mn-ea"/>
              </a:rPr>
              <a:t>动机：</a:t>
            </a:r>
            <a:endParaRPr lang="en-US" altLang="zh-CN" sz="1600" b="1" dirty="0">
              <a:latin typeface="微软雅黑" panose="020B0503020204020204" pitchFamily="34" charset="-122"/>
              <a:ea typeface="微软雅黑" panose="020B0503020204020204" pitchFamily="34" charset="-122"/>
              <a:sym typeface="+mn-ea"/>
            </a:endParaRPr>
          </a:p>
          <a:p>
            <a:pPr marL="342900" indent="-342900">
              <a:lnSpc>
                <a:spcPct val="150000"/>
              </a:lnSpc>
              <a:buFont typeface="+mj-ea"/>
              <a:buAutoNum type="circleNumDbPlain"/>
            </a:pPr>
            <a:endParaRPr lang="en-US" altLang="zh-CN" sz="1600" b="1" dirty="0">
              <a:latin typeface="Calibri" panose="020F0502020204030204" charset="0"/>
              <a:ea typeface="微软雅黑" panose="020B0503020204020204" pitchFamily="34" charset="-122"/>
              <a:sym typeface="+mn-ea"/>
            </a:endParaRPr>
          </a:p>
          <a:p>
            <a:pPr marL="342900" indent="-342900">
              <a:lnSpc>
                <a:spcPct val="150000"/>
              </a:lnSpc>
              <a:buFont typeface="+mj-ea"/>
              <a:buAutoNum type="circleNumDbPlain"/>
            </a:pPr>
            <a:r>
              <a:rPr lang="zh-CN" altLang="en-US" sz="1600" b="1" dirty="0">
                <a:latin typeface="Calibri" panose="020F0502020204030204" charset="0"/>
                <a:ea typeface="微软雅黑" panose="020B0503020204020204" pitchFamily="34" charset="-122"/>
                <a:sym typeface="+mn-ea"/>
              </a:rPr>
              <a:t>现有的事件论元抽取模型一次只能抽取文本中单个事件的论元，忽略了普遍存在的事件共现现象。</a:t>
            </a:r>
            <a:endParaRPr lang="en-US" altLang="zh-CN" sz="1600" b="1" dirty="0">
              <a:latin typeface="Calibri" panose="020F0502020204030204" charset="0"/>
              <a:ea typeface="微软雅黑" panose="020B0503020204020204" pitchFamily="34" charset="-122"/>
              <a:sym typeface="+mn-ea"/>
            </a:endParaRPr>
          </a:p>
          <a:p>
            <a:pPr marL="342900" indent="-342900">
              <a:lnSpc>
                <a:spcPct val="150000"/>
              </a:lnSpc>
              <a:buFont typeface="+mj-ea"/>
              <a:buAutoNum type="circleNumDbPlain"/>
            </a:pPr>
            <a:r>
              <a:rPr lang="zh-CN" altLang="en-US" sz="1600" b="1" dirty="0">
                <a:latin typeface="Calibri" panose="020F0502020204030204" charset="0"/>
                <a:ea typeface="微软雅黑" panose="020B0503020204020204" pitchFamily="34" charset="-122"/>
                <a:sym typeface="+mn-ea"/>
              </a:rPr>
              <a:t>事件论元抽取任务可以</a:t>
            </a:r>
            <a:r>
              <a:rPr lang="zh-CN" altLang="en-US" sz="1600" b="1">
                <a:latin typeface="Calibri" panose="020F0502020204030204" charset="0"/>
                <a:ea typeface="微软雅黑" panose="020B0503020204020204" pitchFamily="34" charset="-122"/>
                <a:sym typeface="+mn-ea"/>
              </a:rPr>
              <a:t>转化成事件记录表生成</a:t>
            </a:r>
            <a:r>
              <a:rPr lang="zh-CN" altLang="en-US" sz="1600" b="1" dirty="0">
                <a:latin typeface="Calibri" panose="020F0502020204030204" charset="0"/>
                <a:ea typeface="微软雅黑" panose="020B0503020204020204" pitchFamily="34" charset="-122"/>
                <a:sym typeface="+mn-ea"/>
              </a:rPr>
              <a:t>任务。</a:t>
            </a:r>
            <a:endParaRPr lang="en-US" altLang="zh-CN" sz="1600" b="1" dirty="0">
              <a:latin typeface="Calibri" panose="020F0502020204030204" charset="0"/>
              <a:ea typeface="微软雅黑" panose="020B0503020204020204" pitchFamily="34" charset="-122"/>
              <a:sym typeface="+mn-ea"/>
            </a:endParaRPr>
          </a:p>
        </p:txBody>
      </p:sp>
      <p:pic>
        <p:nvPicPr>
          <p:cNvPr id="7" name="图片 6">
            <a:extLst>
              <a:ext uri="{FF2B5EF4-FFF2-40B4-BE49-F238E27FC236}">
                <a16:creationId xmlns:a16="http://schemas.microsoft.com/office/drawing/2014/main" id="{2BE512D4-8D8E-B2DE-B9D5-1755917E464D}"/>
              </a:ext>
            </a:extLst>
          </p:cNvPr>
          <p:cNvPicPr>
            <a:picLocks noChangeAspect="1"/>
          </p:cNvPicPr>
          <p:nvPr/>
        </p:nvPicPr>
        <p:blipFill>
          <a:blip r:embed="rId3"/>
          <a:stretch>
            <a:fillRect/>
          </a:stretch>
        </p:blipFill>
        <p:spPr>
          <a:xfrm>
            <a:off x="5219819" y="843657"/>
            <a:ext cx="3751132" cy="4092144"/>
          </a:xfrm>
          <a:prstGeom prst="rect">
            <a:avLst/>
          </a:prstGeom>
        </p:spPr>
      </p:pic>
    </p:spTree>
    <p:extLst>
      <p:ext uri="{BB962C8B-B14F-4D97-AF65-F5344CB8AC3E}">
        <p14:creationId xmlns:p14="http://schemas.microsoft.com/office/powerpoint/2010/main" val="40785085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zh-CN" sz="3000" kern="0" dirty="0" err="1">
                <a:cs typeface="Arial" panose="020B0604020202020204" pitchFamily="34" charset="0"/>
              </a:rPr>
              <a:t>TabEAE</a:t>
            </a:r>
            <a:r>
              <a:rPr lang="en-US" altLang="zh-CN" sz="3000" kern="0" dirty="0">
                <a:cs typeface="Arial" panose="020B0604020202020204" pitchFamily="34" charset="0"/>
              </a:rPr>
              <a:t>-</a:t>
            </a:r>
            <a:r>
              <a:rPr lang="zh-CN" altLang="en-US" sz="3000" kern="0" dirty="0" err="1">
                <a:cs typeface="Arial" panose="020B0604020202020204" pitchFamily="34" charset="0"/>
              </a:rPr>
              <a:t>总体框架</a:t>
            </a:r>
          </a:p>
        </p:txBody>
      </p:sp>
      <p:sp>
        <p:nvSpPr>
          <p:cNvPr id="6" name="文本框 5"/>
          <p:cNvSpPr txBox="1"/>
          <p:nvPr/>
        </p:nvSpPr>
        <p:spPr>
          <a:xfrm>
            <a:off x="395605" y="4109720"/>
            <a:ext cx="8420735" cy="1484124"/>
          </a:xfrm>
          <a:prstGeom prst="rect">
            <a:avLst/>
          </a:prstGeom>
          <a:noFill/>
        </p:spPr>
        <p:txBody>
          <a:bodyPr wrap="square" rtlCol="0">
            <a:spAutoFit/>
          </a:bodyPr>
          <a:lstStyle/>
          <a:p>
            <a:pPr indent="0">
              <a:lnSpc>
                <a:spcPct val="120000"/>
              </a:lnSpc>
              <a:spcAft>
                <a:spcPts val="600"/>
              </a:spcAft>
              <a:buFont typeface="Wingdings" panose="05000000000000000000" pitchFamily="2" charset="2"/>
              <a:buNone/>
            </a:pPr>
            <a:r>
              <a:rPr lang="zh-CN" altLang="en-US" sz="1600" dirty="0">
                <a:latin typeface="Calibri" panose="020F0502020204030204" charset="0"/>
                <a:ea typeface="微软雅黑" panose="020B0503020204020204" pitchFamily="34" charset="-122"/>
              </a:rPr>
              <a:t>①</a:t>
            </a:r>
            <a:r>
              <a:rPr lang="en-US" altLang="zh-CN" sz="1600" dirty="0">
                <a:latin typeface="Calibri" panose="020F0502020204030204" charset="0"/>
                <a:ea typeface="微软雅黑" panose="020B0503020204020204" pitchFamily="34" charset="-122"/>
              </a:rPr>
              <a:t> </a:t>
            </a:r>
            <a:r>
              <a:rPr lang="zh-CN" altLang="en-US" sz="1600" dirty="0">
                <a:latin typeface="Calibri" panose="020F0502020204030204" charset="0"/>
                <a:ea typeface="微软雅黑" panose="020B0503020204020204" pitchFamily="34" charset="-122"/>
              </a:rPr>
              <a:t>触发词感知的文本编码</a:t>
            </a:r>
            <a:endParaRPr lang="en-US" altLang="zh-CN" sz="1600" dirty="0">
              <a:latin typeface="+mj-lt"/>
              <a:ea typeface="微软雅黑" panose="020B0503020204020204" pitchFamily="34" charset="-122"/>
            </a:endParaRPr>
          </a:p>
          <a:p>
            <a:pPr indent="0">
              <a:lnSpc>
                <a:spcPct val="120000"/>
              </a:lnSpc>
              <a:spcAft>
                <a:spcPts val="600"/>
              </a:spcAft>
              <a:buFont typeface="Wingdings" panose="05000000000000000000" pitchFamily="2" charset="2"/>
              <a:buNone/>
            </a:pPr>
            <a:r>
              <a:rPr lang="zh-CN" altLang="en-US" sz="1600" dirty="0">
                <a:latin typeface="Calibri" panose="020F0502020204030204" charset="0"/>
                <a:ea typeface="微软雅黑" panose="020B0503020204020204" pitchFamily="34" charset="-122"/>
              </a:rPr>
              <a:t>② 基于</a:t>
            </a:r>
            <a:r>
              <a:rPr lang="en-US" altLang="zh-CN" sz="1600" dirty="0">
                <a:latin typeface="Calibri" panose="020F0502020204030204" charset="0"/>
                <a:ea typeface="微软雅黑" panose="020B0503020204020204" pitchFamily="34" charset="-122"/>
              </a:rPr>
              <a:t>Prompt</a:t>
            </a:r>
            <a:r>
              <a:rPr lang="zh-CN" altLang="en-US" sz="1600" dirty="0">
                <a:latin typeface="Calibri" panose="020F0502020204030204" charset="0"/>
                <a:ea typeface="微软雅黑" panose="020B0503020204020204" pitchFamily="34" charset="-122"/>
              </a:rPr>
              <a:t>的表格初始化</a:t>
            </a:r>
            <a:endParaRPr lang="en-US" altLang="zh-CN" sz="1600" dirty="0">
              <a:latin typeface="+mj-lt"/>
              <a:ea typeface="微软雅黑" panose="020B0503020204020204" pitchFamily="34" charset="-122"/>
            </a:endParaRPr>
          </a:p>
          <a:p>
            <a:pPr indent="0">
              <a:lnSpc>
                <a:spcPct val="120000"/>
              </a:lnSpc>
              <a:spcAft>
                <a:spcPts val="600"/>
              </a:spcAft>
              <a:buFont typeface="Wingdings" panose="05000000000000000000" pitchFamily="2" charset="2"/>
              <a:buNone/>
            </a:pPr>
            <a:r>
              <a:rPr lang="zh-CN" altLang="en-US" sz="1600" dirty="0">
                <a:latin typeface="Calibri" panose="020F0502020204030204" charset="0"/>
                <a:ea typeface="微软雅黑" panose="020B0503020204020204" pitchFamily="34" charset="-122"/>
              </a:rPr>
              <a:t>③</a:t>
            </a:r>
            <a:r>
              <a:rPr lang="en-US" altLang="zh-CN" sz="1600" dirty="0">
                <a:latin typeface="Calibri" panose="020F0502020204030204" charset="0"/>
                <a:ea typeface="微软雅黑" panose="020B0503020204020204" pitchFamily="34" charset="-122"/>
              </a:rPr>
              <a:t> </a:t>
            </a:r>
            <a:r>
              <a:rPr lang="zh-CN" altLang="en-US" sz="1600" dirty="0">
                <a:latin typeface="+mj-lt"/>
                <a:ea typeface="微软雅黑" panose="020B0503020204020204" pitchFamily="34" charset="-122"/>
              </a:rPr>
              <a:t>非自回归表格解码</a:t>
            </a:r>
            <a:endParaRPr lang="en-US" altLang="zh-CN" sz="1600" dirty="0">
              <a:latin typeface="+mj-lt"/>
              <a:ea typeface="微软雅黑" panose="020B0503020204020204" pitchFamily="34" charset="-122"/>
            </a:endParaRPr>
          </a:p>
          <a:p>
            <a:pPr indent="0">
              <a:lnSpc>
                <a:spcPct val="120000"/>
              </a:lnSpc>
              <a:spcAft>
                <a:spcPts val="600"/>
              </a:spcAft>
              <a:buFont typeface="Wingdings" panose="05000000000000000000" pitchFamily="2" charset="2"/>
              <a:buNone/>
            </a:pPr>
            <a:r>
              <a:rPr lang="zh-CN" altLang="en-US" sz="1600" dirty="0">
                <a:latin typeface="Calibri" panose="020F0502020204030204" charset="0"/>
                <a:ea typeface="微软雅黑" panose="020B0503020204020204" pitchFamily="34" charset="-122"/>
              </a:rPr>
              <a:t>④ 论元</a:t>
            </a:r>
            <a:r>
              <a:rPr lang="en-US" altLang="zh-CN" sz="1600" dirty="0">
                <a:latin typeface="Calibri" panose="020F0502020204030204" charset="0"/>
                <a:ea typeface="微软雅黑" panose="020B0503020204020204" pitchFamily="34" charset="-122"/>
              </a:rPr>
              <a:t>Span</a:t>
            </a:r>
            <a:r>
              <a:rPr lang="zh-CN" altLang="en-US" sz="1600" dirty="0">
                <a:latin typeface="Calibri" panose="020F0502020204030204" charset="0"/>
                <a:ea typeface="微软雅黑" panose="020B0503020204020204" pitchFamily="34" charset="-122"/>
              </a:rPr>
              <a:t>预测</a:t>
            </a:r>
            <a:endParaRPr lang="en-US" altLang="zh-CN" sz="1600" dirty="0">
              <a:latin typeface="+mj-lt"/>
              <a:ea typeface="微软雅黑" panose="020B0503020204020204" pitchFamily="34" charset="-122"/>
            </a:endParaRPr>
          </a:p>
        </p:txBody>
      </p:sp>
      <p:pic>
        <p:nvPicPr>
          <p:cNvPr id="4" name="图片 3">
            <a:extLst>
              <a:ext uri="{FF2B5EF4-FFF2-40B4-BE49-F238E27FC236}">
                <a16:creationId xmlns:a16="http://schemas.microsoft.com/office/drawing/2014/main" id="{FE87D7B5-79EA-53E5-6D8A-CA8ECC693C9D}"/>
              </a:ext>
            </a:extLst>
          </p:cNvPr>
          <p:cNvPicPr>
            <a:picLocks noChangeAspect="1"/>
          </p:cNvPicPr>
          <p:nvPr/>
        </p:nvPicPr>
        <p:blipFill>
          <a:blip r:embed="rId3"/>
          <a:stretch>
            <a:fillRect/>
          </a:stretch>
        </p:blipFill>
        <p:spPr>
          <a:xfrm>
            <a:off x="430522" y="859650"/>
            <a:ext cx="7808820" cy="3217443"/>
          </a:xfrm>
          <a:prstGeom prst="rect">
            <a:avLst/>
          </a:prstGeom>
        </p:spPr>
      </p:pic>
    </p:spTree>
    <p:extLst>
      <p:ext uri="{BB962C8B-B14F-4D97-AF65-F5344CB8AC3E}">
        <p14:creationId xmlns:p14="http://schemas.microsoft.com/office/powerpoint/2010/main" val="370271848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zh-CN" sz="3000" kern="0" dirty="0" err="1">
                <a:cs typeface="Arial" panose="020B0604020202020204" pitchFamily="34" charset="0"/>
              </a:rPr>
              <a:t>TabEAE</a:t>
            </a:r>
            <a:r>
              <a:rPr lang="en-US" altLang="zh-CN" sz="3000" kern="0" dirty="0">
                <a:cs typeface="Arial" panose="020B0604020202020204" pitchFamily="34" charset="0"/>
              </a:rPr>
              <a:t>-</a:t>
            </a:r>
            <a:r>
              <a:rPr lang="zh-CN" altLang="en-US" sz="3200" dirty="0">
                <a:latin typeface="Calibri" panose="020F0502020204030204" charset="0"/>
                <a:ea typeface="微软雅黑" panose="020B0503020204020204" pitchFamily="34" charset="-122"/>
              </a:rPr>
              <a:t>触发词感知的文本编码</a:t>
            </a:r>
            <a:endParaRPr lang="zh-CN" altLang="en-US" sz="3000" kern="0" dirty="0">
              <a:cs typeface="Arial" panose="020B0604020202020204" pitchFamily="34" charset="0"/>
            </a:endParaRPr>
          </a:p>
        </p:txBody>
      </p:sp>
      <p:sp>
        <p:nvSpPr>
          <p:cNvPr id="6" name="文本框 5"/>
          <p:cNvSpPr txBox="1"/>
          <p:nvPr/>
        </p:nvSpPr>
        <p:spPr>
          <a:xfrm>
            <a:off x="360654" y="4228033"/>
            <a:ext cx="8420735" cy="739305"/>
          </a:xfrm>
          <a:prstGeom prst="rect">
            <a:avLst/>
          </a:prstGeom>
          <a:noFill/>
        </p:spPr>
        <p:txBody>
          <a:bodyPr wrap="square" rtlCol="0">
            <a:spAutoFit/>
          </a:bodyPr>
          <a:lstStyle/>
          <a:p>
            <a:pPr indent="0">
              <a:lnSpc>
                <a:spcPct val="120000"/>
              </a:lnSpc>
              <a:spcAft>
                <a:spcPts val="600"/>
              </a:spcAft>
              <a:buFont typeface="Wingdings" panose="05000000000000000000" pitchFamily="2" charset="2"/>
              <a:buNone/>
            </a:pPr>
            <a:endParaRPr lang="en-US" altLang="zh-CN" sz="1600" dirty="0">
              <a:latin typeface="Calibri" panose="020F0502020204030204" charset="0"/>
              <a:ea typeface="微软雅黑" panose="020B0503020204020204" pitchFamily="34" charset="-122"/>
            </a:endParaRPr>
          </a:p>
          <a:p>
            <a:pPr indent="0">
              <a:lnSpc>
                <a:spcPct val="120000"/>
              </a:lnSpc>
              <a:spcAft>
                <a:spcPts val="600"/>
              </a:spcAft>
              <a:buFont typeface="Wingdings" panose="05000000000000000000" pitchFamily="2" charset="2"/>
              <a:buNone/>
            </a:pPr>
            <a:r>
              <a:rPr lang="zh-CN" altLang="en-US" sz="1600" dirty="0">
                <a:latin typeface="Calibri" panose="020F0502020204030204" charset="0"/>
                <a:ea typeface="微软雅黑" panose="020B0503020204020204" pitchFamily="34" charset="-122"/>
              </a:rPr>
              <a:t>     在文本中的触发词两侧插入</a:t>
            </a:r>
            <a:r>
              <a:rPr lang="en-US" altLang="zh-CN" sz="1600" dirty="0">
                <a:latin typeface="Calibri" panose="020F0502020204030204" charset="0"/>
                <a:ea typeface="微软雅黑" panose="020B0503020204020204" pitchFamily="34" charset="-122"/>
              </a:rPr>
              <a:t>Markers</a:t>
            </a:r>
            <a:r>
              <a:rPr lang="zh-CN" altLang="en-US" sz="1600" dirty="0">
                <a:latin typeface="Calibri" panose="020F0502020204030204" charset="0"/>
                <a:ea typeface="微软雅黑" panose="020B0503020204020204" pitchFamily="34" charset="-122"/>
              </a:rPr>
              <a:t>，再输入到预训练编码器中进行编码。</a:t>
            </a:r>
            <a:endParaRPr lang="en-US" altLang="zh-CN" sz="1600" dirty="0">
              <a:latin typeface="Calibri" panose="020F0502020204030204" charset="0"/>
              <a:ea typeface="微软雅黑" panose="020B0503020204020204" pitchFamily="34" charset="-122"/>
            </a:endParaRPr>
          </a:p>
        </p:txBody>
      </p:sp>
      <p:pic>
        <p:nvPicPr>
          <p:cNvPr id="4" name="图片 3">
            <a:extLst>
              <a:ext uri="{FF2B5EF4-FFF2-40B4-BE49-F238E27FC236}">
                <a16:creationId xmlns:a16="http://schemas.microsoft.com/office/drawing/2014/main" id="{FE87D7B5-79EA-53E5-6D8A-CA8ECC693C9D}"/>
              </a:ext>
            </a:extLst>
          </p:cNvPr>
          <p:cNvPicPr>
            <a:picLocks noChangeAspect="1"/>
          </p:cNvPicPr>
          <p:nvPr/>
        </p:nvPicPr>
        <p:blipFill>
          <a:blip r:embed="rId3"/>
          <a:stretch>
            <a:fillRect/>
          </a:stretch>
        </p:blipFill>
        <p:spPr>
          <a:xfrm>
            <a:off x="430522" y="859650"/>
            <a:ext cx="7808820" cy="3217443"/>
          </a:xfrm>
          <a:prstGeom prst="rect">
            <a:avLst/>
          </a:prstGeom>
        </p:spPr>
      </p:pic>
      <p:sp>
        <p:nvSpPr>
          <p:cNvPr id="3" name="矩形 2">
            <a:extLst>
              <a:ext uri="{FF2B5EF4-FFF2-40B4-BE49-F238E27FC236}">
                <a16:creationId xmlns:a16="http://schemas.microsoft.com/office/drawing/2014/main" id="{0BEE66E1-5F8D-DBB9-BD22-46732ABFCFFD}"/>
              </a:ext>
            </a:extLst>
          </p:cNvPr>
          <p:cNvSpPr/>
          <p:nvPr/>
        </p:nvSpPr>
        <p:spPr>
          <a:xfrm>
            <a:off x="360654" y="3075906"/>
            <a:ext cx="2195122" cy="10801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95950382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zh-CN" sz="3000" kern="0" dirty="0" err="1">
                <a:cs typeface="Arial" panose="020B0604020202020204" pitchFamily="34" charset="0"/>
              </a:rPr>
              <a:t>TabEAE</a:t>
            </a:r>
            <a:r>
              <a:rPr lang="en-US" altLang="zh-CN" sz="3000" kern="0" dirty="0">
                <a:cs typeface="Arial" panose="020B0604020202020204" pitchFamily="34" charset="0"/>
              </a:rPr>
              <a:t>-</a:t>
            </a:r>
            <a:r>
              <a:rPr lang="zh-CN" altLang="en-US" sz="3200" dirty="0">
                <a:latin typeface="Calibri" panose="020F0502020204030204" charset="0"/>
                <a:ea typeface="微软雅黑" panose="020B0503020204020204" pitchFamily="34" charset="-122"/>
              </a:rPr>
              <a:t>基于</a:t>
            </a:r>
            <a:r>
              <a:rPr lang="en-US" altLang="zh-CN" sz="3200" dirty="0">
                <a:latin typeface="Calibri" panose="020F0502020204030204" charset="0"/>
                <a:ea typeface="微软雅黑" panose="020B0503020204020204" pitchFamily="34" charset="-122"/>
              </a:rPr>
              <a:t>Prompt</a:t>
            </a:r>
            <a:r>
              <a:rPr lang="zh-CN" altLang="en-US" sz="3200" dirty="0">
                <a:latin typeface="Calibri" panose="020F0502020204030204" charset="0"/>
                <a:ea typeface="微软雅黑" panose="020B0503020204020204" pitchFamily="34" charset="-122"/>
              </a:rPr>
              <a:t>的表格初始化</a:t>
            </a:r>
            <a:endParaRPr lang="zh-CN" altLang="en-US" sz="3000" kern="0" dirty="0">
              <a:cs typeface="Arial" panose="020B0604020202020204" pitchFamily="34" charset="0"/>
            </a:endParaRPr>
          </a:p>
        </p:txBody>
      </p:sp>
      <p:sp>
        <p:nvSpPr>
          <p:cNvPr id="6" name="文本框 5"/>
          <p:cNvSpPr txBox="1"/>
          <p:nvPr/>
        </p:nvSpPr>
        <p:spPr>
          <a:xfrm>
            <a:off x="360655" y="4228033"/>
            <a:ext cx="8171786" cy="1034770"/>
          </a:xfrm>
          <a:prstGeom prst="rect">
            <a:avLst/>
          </a:prstGeom>
          <a:noFill/>
        </p:spPr>
        <p:txBody>
          <a:bodyPr wrap="square" rtlCol="0">
            <a:spAutoFit/>
          </a:bodyPr>
          <a:lstStyle/>
          <a:p>
            <a:pPr indent="0">
              <a:lnSpc>
                <a:spcPct val="120000"/>
              </a:lnSpc>
              <a:spcAft>
                <a:spcPts val="600"/>
              </a:spcAft>
              <a:buFont typeface="Wingdings" panose="05000000000000000000" pitchFamily="2" charset="2"/>
              <a:buNone/>
            </a:pPr>
            <a:endParaRPr lang="en-US" altLang="zh-CN" sz="1600" dirty="0">
              <a:latin typeface="Calibri" panose="020F0502020204030204" charset="0"/>
              <a:ea typeface="微软雅黑" panose="020B0503020204020204" pitchFamily="34" charset="-122"/>
            </a:endParaRPr>
          </a:p>
          <a:p>
            <a:pPr indent="0">
              <a:lnSpc>
                <a:spcPct val="120000"/>
              </a:lnSpc>
              <a:spcAft>
                <a:spcPts val="600"/>
              </a:spcAft>
              <a:buFont typeface="Wingdings" panose="05000000000000000000" pitchFamily="2" charset="2"/>
              <a:buNone/>
            </a:pPr>
            <a:r>
              <a:rPr lang="zh-CN" altLang="en-US" sz="1600" dirty="0">
                <a:latin typeface="Calibri" panose="020F0502020204030204" charset="0"/>
                <a:ea typeface="微软雅黑" panose="020B0503020204020204" pitchFamily="34" charset="-122"/>
              </a:rPr>
              <a:t>     使用</a:t>
            </a:r>
            <a:r>
              <a:rPr lang="en-US" altLang="zh-CN" sz="1600" dirty="0">
                <a:latin typeface="Calibri" panose="020F0502020204030204" charset="0"/>
                <a:ea typeface="微软雅黑" panose="020B0503020204020204" pitchFamily="34" charset="-122"/>
              </a:rPr>
              <a:t>Prompts</a:t>
            </a:r>
            <a:r>
              <a:rPr lang="zh-CN" altLang="en-US" sz="1600" dirty="0">
                <a:latin typeface="Calibri" panose="020F0502020204030204" charset="0"/>
                <a:ea typeface="微软雅黑" panose="020B0503020204020204" pitchFamily="34" charset="-122"/>
              </a:rPr>
              <a:t>（形如“</a:t>
            </a:r>
            <a:r>
              <a:rPr lang="zh-CN" altLang="en-US" sz="1600" u="sng" dirty="0">
                <a:latin typeface="Calibri" panose="020F0502020204030204" charset="0"/>
                <a:ea typeface="微软雅黑" panose="020B0503020204020204" pitchFamily="34" charset="-122"/>
              </a:rPr>
              <a:t>受害人</a:t>
            </a:r>
            <a:r>
              <a:rPr lang="zh-CN" altLang="en-US" sz="1600" dirty="0">
                <a:latin typeface="Calibri" panose="020F0502020204030204" charset="0"/>
                <a:ea typeface="微软雅黑" panose="020B0503020204020204" pitchFamily="34" charset="-122"/>
              </a:rPr>
              <a:t>被</a:t>
            </a:r>
            <a:r>
              <a:rPr lang="zh-CN" altLang="en-US" sz="1600" u="sng" dirty="0">
                <a:latin typeface="Calibri" panose="020F0502020204030204" charset="0"/>
                <a:ea typeface="微软雅黑" panose="020B0503020204020204" pitchFamily="34" charset="-122"/>
              </a:rPr>
              <a:t>杀手</a:t>
            </a:r>
            <a:r>
              <a:rPr lang="zh-CN" altLang="en-US" sz="1600" dirty="0">
                <a:latin typeface="Calibri" panose="020F0502020204030204" charset="0"/>
                <a:ea typeface="微软雅黑" panose="020B0503020204020204" pitchFamily="34" charset="-122"/>
              </a:rPr>
              <a:t>杀害死于</a:t>
            </a:r>
            <a:r>
              <a:rPr lang="zh-CN" altLang="en-US" sz="1600" u="sng" dirty="0">
                <a:latin typeface="Calibri" panose="020F0502020204030204" charset="0"/>
                <a:ea typeface="微软雅黑" panose="020B0503020204020204" pitchFamily="34" charset="-122"/>
              </a:rPr>
              <a:t>某地</a:t>
            </a:r>
            <a:r>
              <a:rPr lang="zh-CN" altLang="en-US" sz="1600" dirty="0">
                <a:latin typeface="Calibri" panose="020F0502020204030204" charset="0"/>
                <a:ea typeface="微软雅黑" panose="020B0503020204020204" pitchFamily="34" charset="-122"/>
              </a:rPr>
              <a:t>“）作为事件记录表的列表头，通过预训练编码器得到其初始表示。用文本中出现的触发词作为事件记录表的行表头。</a:t>
            </a:r>
            <a:endParaRPr lang="en-US" altLang="zh-CN" sz="1600" dirty="0">
              <a:latin typeface="Calibri" panose="020F0502020204030204" charset="0"/>
              <a:ea typeface="微软雅黑" panose="020B0503020204020204" pitchFamily="34" charset="-122"/>
            </a:endParaRPr>
          </a:p>
        </p:txBody>
      </p:sp>
      <p:pic>
        <p:nvPicPr>
          <p:cNvPr id="4" name="图片 3">
            <a:extLst>
              <a:ext uri="{FF2B5EF4-FFF2-40B4-BE49-F238E27FC236}">
                <a16:creationId xmlns:a16="http://schemas.microsoft.com/office/drawing/2014/main" id="{FE87D7B5-79EA-53E5-6D8A-CA8ECC693C9D}"/>
              </a:ext>
            </a:extLst>
          </p:cNvPr>
          <p:cNvPicPr>
            <a:picLocks noChangeAspect="1"/>
          </p:cNvPicPr>
          <p:nvPr/>
        </p:nvPicPr>
        <p:blipFill>
          <a:blip r:embed="rId3"/>
          <a:stretch>
            <a:fillRect/>
          </a:stretch>
        </p:blipFill>
        <p:spPr>
          <a:xfrm>
            <a:off x="430522" y="859650"/>
            <a:ext cx="7808820" cy="3217443"/>
          </a:xfrm>
          <a:prstGeom prst="rect">
            <a:avLst/>
          </a:prstGeom>
        </p:spPr>
      </p:pic>
      <p:sp>
        <p:nvSpPr>
          <p:cNvPr id="3" name="矩形 2">
            <a:extLst>
              <a:ext uri="{FF2B5EF4-FFF2-40B4-BE49-F238E27FC236}">
                <a16:creationId xmlns:a16="http://schemas.microsoft.com/office/drawing/2014/main" id="{0BEE66E1-5F8D-DBB9-BD22-46732ABFCFFD}"/>
              </a:ext>
            </a:extLst>
          </p:cNvPr>
          <p:cNvSpPr/>
          <p:nvPr/>
        </p:nvSpPr>
        <p:spPr>
          <a:xfrm>
            <a:off x="2555776" y="3003897"/>
            <a:ext cx="5683566" cy="11521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6106459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zh-CN" sz="3000" kern="0" dirty="0" err="1">
                <a:cs typeface="Arial" panose="020B0604020202020204" pitchFamily="34" charset="0"/>
              </a:rPr>
              <a:t>TabEAE</a:t>
            </a:r>
            <a:r>
              <a:rPr lang="en-US" altLang="zh-CN" sz="3000" kern="0" dirty="0">
                <a:cs typeface="Arial" panose="020B0604020202020204" pitchFamily="34" charset="0"/>
              </a:rPr>
              <a:t>-</a:t>
            </a:r>
            <a:r>
              <a:rPr lang="zh-CN" altLang="en-US" sz="3200" dirty="0">
                <a:latin typeface="+mj-lt"/>
                <a:ea typeface="微软雅黑" panose="020B0503020204020204" pitchFamily="34" charset="-122"/>
              </a:rPr>
              <a:t>非自回归表格解码</a:t>
            </a:r>
            <a:endParaRPr lang="zh-CN" altLang="en-US" sz="3000" kern="0" dirty="0">
              <a:cs typeface="Arial" panose="020B0604020202020204" pitchFamily="34" charset="0"/>
            </a:endParaRPr>
          </a:p>
        </p:txBody>
      </p:sp>
      <p:sp>
        <p:nvSpPr>
          <p:cNvPr id="6" name="文本框 5"/>
          <p:cNvSpPr txBox="1"/>
          <p:nvPr/>
        </p:nvSpPr>
        <p:spPr>
          <a:xfrm>
            <a:off x="360655" y="4228033"/>
            <a:ext cx="7955762" cy="1034770"/>
          </a:xfrm>
          <a:prstGeom prst="rect">
            <a:avLst/>
          </a:prstGeom>
          <a:noFill/>
        </p:spPr>
        <p:txBody>
          <a:bodyPr wrap="square" rtlCol="0">
            <a:spAutoFit/>
          </a:bodyPr>
          <a:lstStyle/>
          <a:p>
            <a:pPr indent="0">
              <a:lnSpc>
                <a:spcPct val="120000"/>
              </a:lnSpc>
              <a:spcAft>
                <a:spcPts val="600"/>
              </a:spcAft>
              <a:buFont typeface="Wingdings" panose="05000000000000000000" pitchFamily="2" charset="2"/>
              <a:buNone/>
            </a:pPr>
            <a:endParaRPr lang="en-US" altLang="zh-CN" sz="1600" dirty="0">
              <a:latin typeface="Calibri" panose="020F0502020204030204" charset="0"/>
              <a:ea typeface="微软雅黑" panose="020B0503020204020204" pitchFamily="34" charset="-122"/>
            </a:endParaRPr>
          </a:p>
          <a:p>
            <a:pPr indent="0">
              <a:lnSpc>
                <a:spcPct val="120000"/>
              </a:lnSpc>
              <a:spcAft>
                <a:spcPts val="600"/>
              </a:spcAft>
              <a:buFont typeface="Wingdings" panose="05000000000000000000" pitchFamily="2" charset="2"/>
              <a:buNone/>
            </a:pPr>
            <a:r>
              <a:rPr lang="zh-CN" altLang="en-US" sz="1600" dirty="0">
                <a:latin typeface="Calibri" panose="020F0502020204030204" charset="0"/>
                <a:ea typeface="微软雅黑" panose="020B0503020204020204" pitchFamily="34" charset="-122"/>
              </a:rPr>
              <a:t>     通过</a:t>
            </a:r>
            <a:r>
              <a:rPr lang="zh-CN" altLang="en-US" sz="1600" b="1" dirty="0">
                <a:latin typeface="Calibri" panose="020F0502020204030204" charset="0"/>
                <a:ea typeface="微软雅黑" panose="020B0503020204020204" pitchFamily="34" charset="-122"/>
              </a:rPr>
              <a:t>表格结构感知的自注意力机制</a:t>
            </a:r>
            <a:r>
              <a:rPr lang="zh-CN" altLang="en-US" sz="1600" dirty="0">
                <a:latin typeface="Calibri" panose="020F0502020204030204" charset="0"/>
                <a:ea typeface="微软雅黑" panose="020B0503020204020204" pitchFamily="34" charset="-122"/>
              </a:rPr>
              <a:t>以及与文本编码间的交叉注意力机制对表格</a:t>
            </a:r>
            <a:r>
              <a:rPr lang="en-US" altLang="zh-CN" sz="1600" dirty="0">
                <a:latin typeface="Calibri" panose="020F0502020204030204" charset="0"/>
                <a:ea typeface="微软雅黑" panose="020B0503020204020204" pitchFamily="34" charset="-122"/>
              </a:rPr>
              <a:t>Tokens</a:t>
            </a:r>
            <a:r>
              <a:rPr lang="zh-CN" altLang="en-US" sz="1600" dirty="0">
                <a:latin typeface="Calibri" panose="020F0502020204030204" charset="0"/>
                <a:ea typeface="微软雅黑" panose="020B0503020204020204" pitchFamily="34" charset="-122"/>
              </a:rPr>
              <a:t>的表示进行更新。</a:t>
            </a:r>
            <a:endParaRPr lang="en-US" altLang="zh-CN" sz="1600" dirty="0">
              <a:latin typeface="Calibri" panose="020F0502020204030204" charset="0"/>
              <a:ea typeface="微软雅黑" panose="020B0503020204020204" pitchFamily="34" charset="-122"/>
            </a:endParaRPr>
          </a:p>
        </p:txBody>
      </p:sp>
      <p:pic>
        <p:nvPicPr>
          <p:cNvPr id="4" name="图片 3">
            <a:extLst>
              <a:ext uri="{FF2B5EF4-FFF2-40B4-BE49-F238E27FC236}">
                <a16:creationId xmlns:a16="http://schemas.microsoft.com/office/drawing/2014/main" id="{FE87D7B5-79EA-53E5-6D8A-CA8ECC693C9D}"/>
              </a:ext>
            </a:extLst>
          </p:cNvPr>
          <p:cNvPicPr>
            <a:picLocks noChangeAspect="1"/>
          </p:cNvPicPr>
          <p:nvPr/>
        </p:nvPicPr>
        <p:blipFill>
          <a:blip r:embed="rId3"/>
          <a:stretch>
            <a:fillRect/>
          </a:stretch>
        </p:blipFill>
        <p:spPr>
          <a:xfrm>
            <a:off x="430522" y="859650"/>
            <a:ext cx="7808820" cy="3217443"/>
          </a:xfrm>
          <a:prstGeom prst="rect">
            <a:avLst/>
          </a:prstGeom>
        </p:spPr>
      </p:pic>
      <p:sp>
        <p:nvSpPr>
          <p:cNvPr id="3" name="矩形 2">
            <a:extLst>
              <a:ext uri="{FF2B5EF4-FFF2-40B4-BE49-F238E27FC236}">
                <a16:creationId xmlns:a16="http://schemas.microsoft.com/office/drawing/2014/main" id="{0BEE66E1-5F8D-DBB9-BD22-46732ABFCFFD}"/>
              </a:ext>
            </a:extLst>
          </p:cNvPr>
          <p:cNvSpPr/>
          <p:nvPr/>
        </p:nvSpPr>
        <p:spPr>
          <a:xfrm>
            <a:off x="1547664" y="2211809"/>
            <a:ext cx="4320480" cy="7920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36670812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zh-CN" sz="3000" kern="0" dirty="0" err="1">
                <a:cs typeface="Arial" panose="020B0604020202020204" pitchFamily="34" charset="0"/>
              </a:rPr>
              <a:t>TabEAE</a:t>
            </a:r>
            <a:r>
              <a:rPr lang="en-US" altLang="zh-CN" sz="3000" kern="0" dirty="0">
                <a:cs typeface="Arial" panose="020B0604020202020204" pitchFamily="34" charset="0"/>
              </a:rPr>
              <a:t>-</a:t>
            </a:r>
            <a:r>
              <a:rPr lang="zh-CN" altLang="en-US" sz="3200" b="1" dirty="0">
                <a:latin typeface="Calibri" panose="020F0502020204030204" charset="0"/>
                <a:ea typeface="微软雅黑" panose="020B0503020204020204" pitchFamily="34" charset="-122"/>
              </a:rPr>
              <a:t>表格结构感知的自注意力机制</a:t>
            </a:r>
            <a:endParaRPr lang="zh-CN" altLang="en-US" sz="3000" kern="0" dirty="0">
              <a:cs typeface="Arial" panose="020B0604020202020204" pitchFamily="34" charset="0"/>
            </a:endParaRPr>
          </a:p>
        </p:txBody>
      </p:sp>
      <p:sp>
        <p:nvSpPr>
          <p:cNvPr id="6" name="文本框 5"/>
          <p:cNvSpPr txBox="1"/>
          <p:nvPr/>
        </p:nvSpPr>
        <p:spPr>
          <a:xfrm>
            <a:off x="395536" y="1392453"/>
            <a:ext cx="4104456" cy="2821029"/>
          </a:xfrm>
          <a:prstGeom prst="rect">
            <a:avLst/>
          </a:prstGeom>
          <a:noFill/>
        </p:spPr>
        <p:txBody>
          <a:bodyPr wrap="square" rtlCol="0">
            <a:spAutoFit/>
          </a:bodyPr>
          <a:lstStyle/>
          <a:p>
            <a:pPr indent="0">
              <a:lnSpc>
                <a:spcPct val="120000"/>
              </a:lnSpc>
              <a:spcAft>
                <a:spcPts val="600"/>
              </a:spcAft>
              <a:buFont typeface="Wingdings" panose="05000000000000000000" pitchFamily="2" charset="2"/>
              <a:buNone/>
            </a:pPr>
            <a:endParaRPr lang="en-US" altLang="zh-CN" sz="1600" dirty="0">
              <a:latin typeface="Calibri" panose="020F0502020204030204" charset="0"/>
              <a:ea typeface="微软雅黑" panose="020B0503020204020204" pitchFamily="34" charset="-122"/>
            </a:endParaRPr>
          </a:p>
          <a:p>
            <a:pPr marL="285750" indent="-285750">
              <a:lnSpc>
                <a:spcPct val="120000"/>
              </a:lnSpc>
              <a:spcAft>
                <a:spcPts val="600"/>
              </a:spcAft>
              <a:buFont typeface="Wingdings" panose="05000000000000000000" pitchFamily="2" charset="2"/>
              <a:buChar char="l"/>
            </a:pPr>
            <a:r>
              <a:rPr lang="zh-CN" altLang="en-US" sz="1600" dirty="0">
                <a:latin typeface="Calibri" panose="020F0502020204030204" charset="0"/>
                <a:ea typeface="微软雅黑" panose="020B0503020204020204" pitchFamily="34" charset="-122"/>
              </a:rPr>
              <a:t>列表头中的所有</a:t>
            </a:r>
            <a:r>
              <a:rPr lang="en-US" altLang="zh-CN" sz="1600" dirty="0">
                <a:latin typeface="Calibri" panose="020F0502020204030204" charset="0"/>
                <a:ea typeface="微软雅黑" panose="020B0503020204020204" pitchFamily="34" charset="-122"/>
              </a:rPr>
              <a:t>Tokens</a:t>
            </a:r>
            <a:r>
              <a:rPr lang="zh-CN" altLang="en-US" sz="1600" dirty="0">
                <a:latin typeface="Calibri" panose="020F0502020204030204" charset="0"/>
                <a:ea typeface="微软雅黑" panose="020B0503020204020204" pitchFamily="34" charset="-122"/>
              </a:rPr>
              <a:t>相互可见；</a:t>
            </a:r>
            <a:endParaRPr lang="en-US" altLang="zh-CN" sz="1600" dirty="0">
              <a:latin typeface="Calibri" panose="020F0502020204030204" charset="0"/>
              <a:ea typeface="微软雅黑" panose="020B0503020204020204" pitchFamily="34" charset="-122"/>
            </a:endParaRPr>
          </a:p>
          <a:p>
            <a:pPr marL="285750" indent="-285750">
              <a:lnSpc>
                <a:spcPct val="120000"/>
              </a:lnSpc>
              <a:spcAft>
                <a:spcPts val="600"/>
              </a:spcAft>
              <a:buFont typeface="Wingdings" panose="05000000000000000000" pitchFamily="2" charset="2"/>
              <a:buChar char="l"/>
            </a:pPr>
            <a:r>
              <a:rPr lang="zh-CN" altLang="en-US" sz="1600" dirty="0">
                <a:latin typeface="Calibri" panose="020F0502020204030204" charset="0"/>
                <a:ea typeface="微软雅黑" panose="020B0503020204020204" pitchFamily="34" charset="-122"/>
              </a:rPr>
              <a:t>行表头中的所有</a:t>
            </a:r>
            <a:r>
              <a:rPr lang="en-US" altLang="zh-CN" sz="1600" dirty="0">
                <a:latin typeface="Calibri" panose="020F0502020204030204" charset="0"/>
                <a:ea typeface="微软雅黑" panose="020B0503020204020204" pitchFamily="34" charset="-122"/>
              </a:rPr>
              <a:t>Tokens</a:t>
            </a:r>
            <a:r>
              <a:rPr lang="zh-CN" altLang="en-US" sz="1600" dirty="0">
                <a:latin typeface="Calibri" panose="020F0502020204030204" charset="0"/>
                <a:ea typeface="微软雅黑" panose="020B0503020204020204" pitchFamily="34" charset="-122"/>
              </a:rPr>
              <a:t>对列表头中的所有</a:t>
            </a:r>
            <a:r>
              <a:rPr lang="en-US" altLang="zh-CN" sz="1600" dirty="0">
                <a:latin typeface="Calibri" panose="020F0502020204030204" charset="0"/>
                <a:ea typeface="微软雅黑" panose="020B0503020204020204" pitchFamily="34" charset="-122"/>
              </a:rPr>
              <a:t>Tokens</a:t>
            </a:r>
            <a:r>
              <a:rPr lang="zh-CN" altLang="en-US" sz="1600" dirty="0">
                <a:latin typeface="Calibri" panose="020F0502020204030204" charset="0"/>
                <a:ea typeface="微软雅黑" panose="020B0503020204020204" pitchFamily="34" charset="-122"/>
              </a:rPr>
              <a:t>可见；</a:t>
            </a:r>
            <a:endParaRPr lang="en-US" altLang="zh-CN" sz="1600" dirty="0">
              <a:latin typeface="Calibri" panose="020F0502020204030204" charset="0"/>
              <a:ea typeface="微软雅黑" panose="020B0503020204020204" pitchFamily="34" charset="-122"/>
            </a:endParaRPr>
          </a:p>
          <a:p>
            <a:pPr marL="285750" indent="-285750">
              <a:lnSpc>
                <a:spcPct val="120000"/>
              </a:lnSpc>
              <a:spcAft>
                <a:spcPts val="600"/>
              </a:spcAft>
              <a:buFont typeface="Wingdings" panose="05000000000000000000" pitchFamily="2" charset="2"/>
              <a:buChar char="l"/>
            </a:pPr>
            <a:r>
              <a:rPr lang="zh-CN" altLang="en-US" sz="1600" dirty="0">
                <a:latin typeface="Calibri" panose="020F0502020204030204" charset="0"/>
                <a:ea typeface="微软雅黑" panose="020B0503020204020204" pitchFamily="34" charset="-122"/>
              </a:rPr>
              <a:t>论元角色（列表头中带下划线部分）与对应论元项（</a:t>
            </a:r>
            <a:r>
              <a:rPr lang="en-US" altLang="zh-CN" sz="1600" dirty="0">
                <a:latin typeface="Calibri" panose="020F0502020204030204" charset="0"/>
                <a:ea typeface="微软雅黑" panose="020B0503020204020204" pitchFamily="34" charset="-122"/>
              </a:rPr>
              <a:t>[ARG]</a:t>
            </a:r>
            <a:r>
              <a:rPr lang="zh-CN" altLang="en-US" sz="1600" dirty="0">
                <a:latin typeface="Calibri" panose="020F0502020204030204" charset="0"/>
                <a:ea typeface="微软雅黑" panose="020B0503020204020204" pitchFamily="34" charset="-122"/>
              </a:rPr>
              <a:t>）相互可见；</a:t>
            </a:r>
            <a:endParaRPr lang="en-US" altLang="zh-CN" sz="1600" dirty="0">
              <a:latin typeface="Calibri" panose="020F0502020204030204" charset="0"/>
              <a:ea typeface="微软雅黑" panose="020B0503020204020204" pitchFamily="34" charset="-122"/>
            </a:endParaRPr>
          </a:p>
          <a:p>
            <a:pPr marL="285750" indent="-285750">
              <a:lnSpc>
                <a:spcPct val="120000"/>
              </a:lnSpc>
              <a:spcAft>
                <a:spcPts val="600"/>
              </a:spcAft>
              <a:buFont typeface="Wingdings" panose="05000000000000000000" pitchFamily="2" charset="2"/>
              <a:buChar char="l"/>
            </a:pPr>
            <a:r>
              <a:rPr lang="zh-CN" altLang="en-US" sz="1600" dirty="0">
                <a:latin typeface="Calibri" panose="020F0502020204030204" charset="0"/>
                <a:ea typeface="微软雅黑" panose="020B0503020204020204" pitchFamily="34" charset="-122"/>
              </a:rPr>
              <a:t>每一事件记录行中的所有</a:t>
            </a:r>
            <a:r>
              <a:rPr lang="en-US" altLang="zh-CN" sz="1600" dirty="0">
                <a:latin typeface="Calibri" panose="020F0502020204030204" charset="0"/>
                <a:ea typeface="微软雅黑" panose="020B0503020204020204" pitchFamily="34" charset="-122"/>
              </a:rPr>
              <a:t>Tokens</a:t>
            </a:r>
            <a:r>
              <a:rPr lang="zh-CN" altLang="en-US" sz="1600" dirty="0">
                <a:latin typeface="Calibri" panose="020F0502020204030204" charset="0"/>
                <a:ea typeface="微软雅黑" panose="020B0503020204020204" pitchFamily="34" charset="-122"/>
              </a:rPr>
              <a:t>相互可见。</a:t>
            </a:r>
            <a:endParaRPr lang="en-US" altLang="zh-CN" sz="1600" dirty="0">
              <a:latin typeface="Calibri" panose="020F0502020204030204" charset="0"/>
              <a:ea typeface="微软雅黑" panose="020B0503020204020204" pitchFamily="34" charset="-122"/>
            </a:endParaRPr>
          </a:p>
          <a:p>
            <a:pPr marL="285750" indent="-285750">
              <a:lnSpc>
                <a:spcPct val="120000"/>
              </a:lnSpc>
              <a:spcAft>
                <a:spcPts val="600"/>
              </a:spcAft>
              <a:buFont typeface="Wingdings" panose="05000000000000000000" pitchFamily="2" charset="2"/>
              <a:buChar char="l"/>
            </a:pPr>
            <a:endParaRPr lang="en-US" altLang="zh-CN" sz="1600" dirty="0">
              <a:latin typeface="Calibri" panose="020F0502020204030204" charset="0"/>
              <a:ea typeface="微软雅黑" panose="020B0503020204020204" pitchFamily="34" charset="-122"/>
            </a:endParaRPr>
          </a:p>
        </p:txBody>
      </p:sp>
      <p:pic>
        <p:nvPicPr>
          <p:cNvPr id="737" name="图片 736">
            <a:extLst>
              <a:ext uri="{FF2B5EF4-FFF2-40B4-BE49-F238E27FC236}">
                <a16:creationId xmlns:a16="http://schemas.microsoft.com/office/drawing/2014/main" id="{57F68382-49E1-E20E-E1FC-972682B65D73}"/>
              </a:ext>
            </a:extLst>
          </p:cNvPr>
          <p:cNvPicPr>
            <a:picLocks noChangeAspect="1"/>
          </p:cNvPicPr>
          <p:nvPr/>
        </p:nvPicPr>
        <p:blipFill>
          <a:blip r:embed="rId3"/>
          <a:stretch>
            <a:fillRect/>
          </a:stretch>
        </p:blipFill>
        <p:spPr>
          <a:xfrm>
            <a:off x="5162915" y="2067793"/>
            <a:ext cx="3585549" cy="2934855"/>
          </a:xfrm>
          <a:prstGeom prst="rect">
            <a:avLst/>
          </a:prstGeom>
        </p:spPr>
      </p:pic>
      <p:pic>
        <p:nvPicPr>
          <p:cNvPr id="739" name="图片 738">
            <a:extLst>
              <a:ext uri="{FF2B5EF4-FFF2-40B4-BE49-F238E27FC236}">
                <a16:creationId xmlns:a16="http://schemas.microsoft.com/office/drawing/2014/main" id="{FA23062A-685B-D511-61EA-8C6FE5F54C22}"/>
              </a:ext>
            </a:extLst>
          </p:cNvPr>
          <p:cNvPicPr>
            <a:picLocks noChangeAspect="1"/>
          </p:cNvPicPr>
          <p:nvPr/>
        </p:nvPicPr>
        <p:blipFill>
          <a:blip r:embed="rId4"/>
          <a:stretch>
            <a:fillRect/>
          </a:stretch>
        </p:blipFill>
        <p:spPr>
          <a:xfrm>
            <a:off x="4945215" y="1131689"/>
            <a:ext cx="4020947" cy="798627"/>
          </a:xfrm>
          <a:prstGeom prst="rect">
            <a:avLst/>
          </a:prstGeom>
        </p:spPr>
      </p:pic>
    </p:spTree>
    <p:extLst>
      <p:ext uri="{BB962C8B-B14F-4D97-AF65-F5344CB8AC3E}">
        <p14:creationId xmlns:p14="http://schemas.microsoft.com/office/powerpoint/2010/main" val="60136232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zh-CN" sz="3000" kern="0" dirty="0" err="1">
                <a:cs typeface="Arial" panose="020B0604020202020204" pitchFamily="34" charset="0"/>
              </a:rPr>
              <a:t>TabEAE</a:t>
            </a:r>
            <a:r>
              <a:rPr lang="en-US" altLang="zh-CN" sz="3000" kern="0" dirty="0">
                <a:cs typeface="Arial" panose="020B0604020202020204" pitchFamily="34" charset="0"/>
              </a:rPr>
              <a:t>-</a:t>
            </a:r>
            <a:r>
              <a:rPr lang="zh-CN" altLang="en-US" sz="3200" dirty="0">
                <a:latin typeface="Calibri" panose="020F0502020204030204" charset="0"/>
                <a:ea typeface="微软雅黑" panose="020B0503020204020204" pitchFamily="34" charset="-122"/>
              </a:rPr>
              <a:t>论元</a:t>
            </a:r>
            <a:r>
              <a:rPr lang="en-US" altLang="zh-CN" sz="3200" dirty="0">
                <a:latin typeface="Calibri" panose="020F0502020204030204" charset="0"/>
                <a:ea typeface="微软雅黑" panose="020B0503020204020204" pitchFamily="34" charset="-122"/>
              </a:rPr>
              <a:t>Span</a:t>
            </a:r>
            <a:r>
              <a:rPr lang="zh-CN" altLang="en-US" sz="3200" dirty="0">
                <a:latin typeface="Calibri" panose="020F0502020204030204" charset="0"/>
                <a:ea typeface="微软雅黑" panose="020B0503020204020204" pitchFamily="34" charset="-122"/>
              </a:rPr>
              <a:t>预测</a:t>
            </a:r>
            <a:endParaRPr lang="zh-CN" altLang="en-US" sz="3000" kern="0" dirty="0">
              <a:cs typeface="Arial" panose="020B0604020202020204" pitchFamily="34" charset="0"/>
            </a:endParaRPr>
          </a:p>
        </p:txBody>
      </p:sp>
      <p:sp>
        <p:nvSpPr>
          <p:cNvPr id="6" name="文本框 5"/>
          <p:cNvSpPr txBox="1"/>
          <p:nvPr/>
        </p:nvSpPr>
        <p:spPr>
          <a:xfrm>
            <a:off x="360654" y="4228033"/>
            <a:ext cx="8171785" cy="1035925"/>
          </a:xfrm>
          <a:prstGeom prst="rect">
            <a:avLst/>
          </a:prstGeom>
          <a:noFill/>
        </p:spPr>
        <p:txBody>
          <a:bodyPr wrap="square" rtlCol="0">
            <a:spAutoFit/>
          </a:bodyPr>
          <a:lstStyle/>
          <a:p>
            <a:pPr indent="0">
              <a:lnSpc>
                <a:spcPct val="120000"/>
              </a:lnSpc>
              <a:spcAft>
                <a:spcPts val="600"/>
              </a:spcAft>
              <a:buFont typeface="Wingdings" panose="05000000000000000000" pitchFamily="2" charset="2"/>
              <a:buNone/>
            </a:pPr>
            <a:endParaRPr lang="en-US" altLang="zh-CN" sz="1600" dirty="0">
              <a:latin typeface="Calibri" panose="020F0502020204030204" charset="0"/>
              <a:ea typeface="微软雅黑" panose="020B0503020204020204" pitchFamily="34" charset="-122"/>
            </a:endParaRPr>
          </a:p>
          <a:p>
            <a:pPr indent="0">
              <a:lnSpc>
                <a:spcPct val="120000"/>
              </a:lnSpc>
              <a:spcAft>
                <a:spcPts val="600"/>
              </a:spcAft>
              <a:buFont typeface="Wingdings" panose="05000000000000000000" pitchFamily="2" charset="2"/>
              <a:buNone/>
            </a:pPr>
            <a:r>
              <a:rPr lang="zh-CN" altLang="en-US" sz="1600" dirty="0">
                <a:latin typeface="Calibri" panose="020F0502020204030204" charset="0"/>
                <a:ea typeface="微软雅黑" panose="020B0503020204020204" pitchFamily="34" charset="-122"/>
              </a:rPr>
              <a:t>     用表格中论元项的最终表示作为</a:t>
            </a:r>
            <a:r>
              <a:rPr lang="en-US" altLang="zh-CN" sz="1600" dirty="0">
                <a:latin typeface="Calibri" panose="020F0502020204030204" charset="0"/>
                <a:ea typeface="微软雅黑" panose="020B0503020204020204" pitchFamily="34" charset="-122"/>
              </a:rPr>
              <a:t>Span</a:t>
            </a:r>
            <a:r>
              <a:rPr lang="zh-CN" altLang="en-US" sz="1600" dirty="0">
                <a:latin typeface="Calibri" panose="020F0502020204030204" charset="0"/>
                <a:ea typeface="微软雅黑" panose="020B0503020204020204" pitchFamily="34" charset="-122"/>
              </a:rPr>
              <a:t>查询向量，计算其与文本中每个</a:t>
            </a:r>
            <a:r>
              <a:rPr lang="en-US" altLang="zh-CN" sz="1600" dirty="0">
                <a:latin typeface="Calibri" panose="020F0502020204030204" charset="0"/>
                <a:ea typeface="微软雅黑" panose="020B0503020204020204" pitchFamily="34" charset="-122"/>
              </a:rPr>
              <a:t>Token</a:t>
            </a:r>
            <a:r>
              <a:rPr lang="zh-CN" altLang="en-US" sz="1600" dirty="0">
                <a:latin typeface="Calibri" panose="020F0502020204030204" charset="0"/>
                <a:ea typeface="微软雅黑" panose="020B0503020204020204" pitchFamily="34" charset="-122"/>
              </a:rPr>
              <a:t>的</a:t>
            </a:r>
            <a:r>
              <a:rPr lang="en-US" altLang="zh-CN" sz="1600" dirty="0">
                <a:latin typeface="Calibri" panose="020F0502020204030204" charset="0"/>
                <a:ea typeface="微软雅黑" panose="020B0503020204020204" pitchFamily="34" charset="-122"/>
              </a:rPr>
              <a:t>Event-oriented</a:t>
            </a:r>
            <a:r>
              <a:rPr lang="zh-CN" altLang="en-US" sz="1600" dirty="0">
                <a:latin typeface="Calibri" panose="020F0502020204030204" charset="0"/>
                <a:ea typeface="微软雅黑" panose="020B0503020204020204" pitchFamily="34" charset="-122"/>
              </a:rPr>
              <a:t>表示向量的相似度，以预测对应论元</a:t>
            </a:r>
            <a:r>
              <a:rPr lang="en-US" altLang="zh-CN" sz="1600" dirty="0">
                <a:latin typeface="Calibri" panose="020F0502020204030204" charset="0"/>
                <a:ea typeface="微软雅黑" panose="020B0503020204020204" pitchFamily="34" charset="-122"/>
              </a:rPr>
              <a:t>Span</a:t>
            </a:r>
            <a:r>
              <a:rPr lang="zh-CN" altLang="en-US" sz="1600" dirty="0">
                <a:latin typeface="Calibri" panose="020F0502020204030204" charset="0"/>
                <a:ea typeface="微软雅黑" panose="020B0503020204020204" pitchFamily="34" charset="-122"/>
              </a:rPr>
              <a:t>的起始和终止位置。</a:t>
            </a:r>
            <a:endParaRPr lang="en-US" altLang="zh-CN" sz="1600" dirty="0">
              <a:latin typeface="Calibri" panose="020F0502020204030204" charset="0"/>
              <a:ea typeface="微软雅黑" panose="020B0503020204020204" pitchFamily="34" charset="-122"/>
            </a:endParaRPr>
          </a:p>
        </p:txBody>
      </p:sp>
      <p:pic>
        <p:nvPicPr>
          <p:cNvPr id="4" name="图片 3">
            <a:extLst>
              <a:ext uri="{FF2B5EF4-FFF2-40B4-BE49-F238E27FC236}">
                <a16:creationId xmlns:a16="http://schemas.microsoft.com/office/drawing/2014/main" id="{FE87D7B5-79EA-53E5-6D8A-CA8ECC693C9D}"/>
              </a:ext>
            </a:extLst>
          </p:cNvPr>
          <p:cNvPicPr>
            <a:picLocks noChangeAspect="1"/>
          </p:cNvPicPr>
          <p:nvPr/>
        </p:nvPicPr>
        <p:blipFill>
          <a:blip r:embed="rId3"/>
          <a:stretch>
            <a:fillRect/>
          </a:stretch>
        </p:blipFill>
        <p:spPr>
          <a:xfrm>
            <a:off x="430522" y="859650"/>
            <a:ext cx="7808820" cy="3217443"/>
          </a:xfrm>
          <a:prstGeom prst="rect">
            <a:avLst/>
          </a:prstGeom>
        </p:spPr>
      </p:pic>
      <p:sp>
        <p:nvSpPr>
          <p:cNvPr id="3" name="矩形 2">
            <a:extLst>
              <a:ext uri="{FF2B5EF4-FFF2-40B4-BE49-F238E27FC236}">
                <a16:creationId xmlns:a16="http://schemas.microsoft.com/office/drawing/2014/main" id="{0BEE66E1-5F8D-DBB9-BD22-46732ABFCFFD}"/>
              </a:ext>
            </a:extLst>
          </p:cNvPr>
          <p:cNvSpPr/>
          <p:nvPr/>
        </p:nvSpPr>
        <p:spPr>
          <a:xfrm>
            <a:off x="467544" y="864000"/>
            <a:ext cx="5328592" cy="1404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56229101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a:bodyPr>
          <a:lstStyle/>
          <a:p>
            <a:pPr fontAlgn="base">
              <a:spcAft>
                <a:spcPct val="0"/>
              </a:spcAft>
            </a:pPr>
            <a:r>
              <a:rPr lang="zh-CN" altLang="en-US" sz="3000" dirty="0"/>
              <a:t>主要内容</a:t>
            </a:r>
            <a:endParaRPr lang="zh-CN" altLang="en-US" sz="3000" dirty="0">
              <a:solidFill>
                <a:srgbClr val="0000FF"/>
              </a:solidFill>
              <a:latin typeface="微软雅黑" panose="020B0503020204020204" pitchFamily="34" charset="-122"/>
              <a:ea typeface="微软雅黑" panose="020B0503020204020204" pitchFamily="34" charset="-122"/>
              <a:cs typeface="+mn-cs"/>
            </a:endParaRPr>
          </a:p>
        </p:txBody>
      </p:sp>
      <p:grpSp>
        <p:nvGrpSpPr>
          <p:cNvPr id="19" name="组合 18"/>
          <p:cNvGrpSpPr/>
          <p:nvPr/>
        </p:nvGrpSpPr>
        <p:grpSpPr>
          <a:xfrm>
            <a:off x="755576" y="1203697"/>
            <a:ext cx="7701511" cy="610275"/>
            <a:chOff x="1666002" y="2030070"/>
            <a:chExt cx="7701511" cy="610275"/>
          </a:xfrm>
        </p:grpSpPr>
        <p:sp>
          <p:nvSpPr>
            <p:cNvPr id="5" name="矩形 4"/>
            <p:cNvSpPr/>
            <p:nvPr/>
          </p:nvSpPr>
          <p:spPr bwMode="auto">
            <a:xfrm>
              <a:off x="2523391" y="2030070"/>
              <a:ext cx="6647974" cy="523220"/>
            </a:xfrm>
            <a:prstGeom prst="rect">
              <a:avLst/>
            </a:prstGeom>
          </p:spPr>
          <p:txBody>
            <a:bodyPr wrap="none" anchor="ctr">
              <a:spAutoFit/>
            </a:bodyPr>
            <a:lstStyle/>
            <a:p>
              <a:pPr algn="l"/>
              <a:r>
                <a:rPr lang="zh-CN" altLang="en-US" sz="2800" b="1" kern="0" dirty="0">
                  <a:latin typeface="微软雅黑" panose="020B0503020204020204" pitchFamily="34" charset="-122"/>
                  <a:ea typeface="微软雅黑" panose="020B0503020204020204" pitchFamily="34" charset="-122"/>
                  <a:cs typeface="Arial" panose="020B0604020202020204" pitchFamily="34" charset="0"/>
                </a:rPr>
                <a:t>基于集合生成的多类型通用实体识别模型</a:t>
              </a:r>
            </a:p>
          </p:txBody>
        </p:sp>
        <p:sp>
          <p:nvSpPr>
            <p:cNvPr id="6" name="직사각형 31"/>
            <p:cNvSpPr>
              <a:spLocks noChangeArrowheads="1"/>
            </p:cNvSpPr>
            <p:nvPr/>
          </p:nvSpPr>
          <p:spPr bwMode="auto">
            <a:xfrm>
              <a:off x="2360468" y="2545668"/>
              <a:ext cx="7007045" cy="52771"/>
            </a:xfrm>
            <a:prstGeom prst="rect">
              <a:avLst/>
            </a:prstGeom>
            <a:solidFill>
              <a:schemeClr val="tx1"/>
            </a:solidFill>
            <a:ln w="3175" algn="ctr">
              <a:noFill/>
              <a:miter lim="800000"/>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7" name="직사각형 31"/>
            <p:cNvSpPr>
              <a:spLocks noChangeAspect="1" noChangeArrowheads="1"/>
            </p:cNvSpPr>
            <p:nvPr/>
          </p:nvSpPr>
          <p:spPr bwMode="auto">
            <a:xfrm>
              <a:off x="1666002" y="2092867"/>
              <a:ext cx="600824" cy="505572"/>
            </a:xfrm>
            <a:prstGeom prst="roundRect">
              <a:avLst>
                <a:gd name="adj" fmla="val 11119"/>
              </a:avLst>
            </a:prstGeom>
            <a:noFill/>
            <a:ln w="3175" algn="ctr">
              <a:solidFill>
                <a:schemeClr val="tx1">
                  <a:lumMod val="50000"/>
                  <a:lumOff val="50000"/>
                </a:schemeClr>
              </a:solidFill>
              <a:miter lim="800000"/>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矩形 7"/>
            <p:cNvSpPr/>
            <p:nvPr/>
          </p:nvSpPr>
          <p:spPr bwMode="auto">
            <a:xfrm>
              <a:off x="1687647" y="2056780"/>
              <a:ext cx="549910" cy="583565"/>
            </a:xfrm>
            <a:prstGeom prst="rect">
              <a:avLst/>
            </a:prstGeom>
          </p:spPr>
          <p:txBody>
            <a:bodyPr wrap="none" anchor="ctr">
              <a:spAutoFit/>
            </a:bodyPr>
            <a:lstStyle/>
            <a:p>
              <a:pPr lvl="0" algn="ctr">
                <a:defRPr/>
              </a:pPr>
              <a:r>
                <a:rPr lang="en-US" altLang="zh-CN" sz="3200" b="1" kern="0"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1.</a:t>
              </a:r>
              <a:endParaRPr lang="zh-CN" altLang="en-US" sz="3200" b="1" kern="0" dirty="0">
                <a:solidFill>
                  <a:srgbClr val="FF0000"/>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17" name="组合 16"/>
          <p:cNvGrpSpPr/>
          <p:nvPr/>
        </p:nvGrpSpPr>
        <p:grpSpPr>
          <a:xfrm>
            <a:off x="755576" y="2260312"/>
            <a:ext cx="7871142" cy="617897"/>
            <a:chOff x="1659295" y="3069033"/>
            <a:chExt cx="7871142" cy="617897"/>
          </a:xfrm>
        </p:grpSpPr>
        <p:sp>
          <p:nvSpPr>
            <p:cNvPr id="9" name="矩形 8"/>
            <p:cNvSpPr/>
            <p:nvPr/>
          </p:nvSpPr>
          <p:spPr bwMode="auto">
            <a:xfrm>
              <a:off x="2523391" y="3069033"/>
              <a:ext cx="7007046" cy="523220"/>
            </a:xfrm>
            <a:prstGeom prst="rect">
              <a:avLst/>
            </a:prstGeom>
          </p:spPr>
          <p:txBody>
            <a:bodyPr wrap="none" anchor="ctr">
              <a:spAutoFit/>
            </a:bodyPr>
            <a:lstStyle/>
            <a:p>
              <a:pPr algn="l"/>
              <a:r>
                <a:rPr lang="zh-CN" altLang="zh-CN" sz="2800" b="1" kern="0" dirty="0">
                  <a:solidFill>
                    <a:srgbClr val="7F7F7F"/>
                  </a:solidFill>
                  <a:ea typeface="微软雅黑" panose="020B0503020204020204" pitchFamily="34" charset="-122"/>
                  <a:cs typeface="Arial" panose="020B0604020202020204" pitchFamily="34" charset="0"/>
                  <a:sym typeface="+mn-ea"/>
                </a:rPr>
                <a:t>基于</a:t>
              </a:r>
              <a:r>
                <a:rPr lang="zh-CN" altLang="en-US" sz="2800" b="1" kern="0" dirty="0">
                  <a:solidFill>
                    <a:srgbClr val="7F7F7F"/>
                  </a:solidFill>
                  <a:ea typeface="微软雅黑" panose="020B0503020204020204" pitchFamily="34" charset="-122"/>
                  <a:cs typeface="Arial" panose="020B0604020202020204" pitchFamily="34" charset="0"/>
                  <a:sym typeface="+mn-ea"/>
                </a:rPr>
                <a:t>非自回归表格生成的事件论元抽取模型</a:t>
              </a:r>
              <a:endParaRPr lang="zh-CN" altLang="en-US" sz="2800" b="1" kern="0" dirty="0">
                <a:solidFill>
                  <a:schemeClr val="tx1">
                    <a:lumMod val="50000"/>
                    <a:lumOff val="50000"/>
                  </a:schemeClr>
                </a:solidFill>
                <a:ea typeface="微软雅黑" panose="020B0503020204020204" pitchFamily="34" charset="-122"/>
                <a:cs typeface="Arial" panose="020B0604020202020204" pitchFamily="34" charset="0"/>
              </a:endParaRPr>
            </a:p>
          </p:txBody>
        </p:sp>
        <p:sp>
          <p:nvSpPr>
            <p:cNvPr id="10" name="직사각형 31"/>
            <p:cNvSpPr>
              <a:spLocks noChangeArrowheads="1"/>
            </p:cNvSpPr>
            <p:nvPr/>
          </p:nvSpPr>
          <p:spPr bwMode="auto">
            <a:xfrm>
              <a:off x="2360468" y="3592252"/>
              <a:ext cx="7000337" cy="52771"/>
            </a:xfrm>
            <a:prstGeom prst="rect">
              <a:avLst/>
            </a:prstGeom>
            <a:solidFill>
              <a:schemeClr val="bg1">
                <a:lumMod val="85000"/>
              </a:schemeClr>
            </a:solidFill>
            <a:ln w="3175" algn="ctr">
              <a:noFill/>
              <a:miter lim="800000"/>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dirty="0">
                <a:ln>
                  <a:noFill/>
                </a:ln>
                <a:solidFill>
                  <a:schemeClr val="accent6">
                    <a:lumMod val="50000"/>
                  </a:schemeClr>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11" name="직사각형 31"/>
            <p:cNvSpPr>
              <a:spLocks noChangeAspect="1" noChangeArrowheads="1"/>
            </p:cNvSpPr>
            <p:nvPr/>
          </p:nvSpPr>
          <p:spPr bwMode="auto">
            <a:xfrm>
              <a:off x="1659295" y="3140968"/>
              <a:ext cx="600824" cy="505572"/>
            </a:xfrm>
            <a:prstGeom prst="roundRect">
              <a:avLst>
                <a:gd name="adj" fmla="val 11119"/>
              </a:avLst>
            </a:prstGeom>
            <a:noFill/>
            <a:ln w="3175" algn="ctr">
              <a:solidFill>
                <a:schemeClr val="tx1">
                  <a:lumMod val="50000"/>
                  <a:lumOff val="50000"/>
                </a:schemeClr>
              </a:solidFill>
              <a:miter lim="800000"/>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12" name="矩形 11"/>
            <p:cNvSpPr/>
            <p:nvPr/>
          </p:nvSpPr>
          <p:spPr bwMode="auto">
            <a:xfrm>
              <a:off x="1691460" y="3103365"/>
              <a:ext cx="549910" cy="583565"/>
            </a:xfrm>
            <a:prstGeom prst="rect">
              <a:avLst/>
            </a:prstGeom>
          </p:spPr>
          <p:txBody>
            <a:bodyPr wrap="none" anchor="ctr">
              <a:spAutoFit/>
            </a:bodyPr>
            <a:lstStyle/>
            <a:p>
              <a:pPr lvl="0" algn="ctr">
                <a:defRPr/>
              </a:pPr>
              <a:r>
                <a:rPr lang="en-US" altLang="zh-CN" sz="3200" b="1" kern="0"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2.</a:t>
              </a:r>
              <a:endParaRPr lang="zh-CN" altLang="en-US" sz="3200" b="1" kern="0" dirty="0">
                <a:solidFill>
                  <a:srgbClr val="FF0000"/>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2" name="组合 1">
            <a:extLst>
              <a:ext uri="{FF2B5EF4-FFF2-40B4-BE49-F238E27FC236}">
                <a16:creationId xmlns:a16="http://schemas.microsoft.com/office/drawing/2014/main" id="{CEBA759A-64C2-17F4-DFA5-20AB79A1DC6D}"/>
              </a:ext>
            </a:extLst>
          </p:cNvPr>
          <p:cNvGrpSpPr/>
          <p:nvPr/>
        </p:nvGrpSpPr>
        <p:grpSpPr>
          <a:xfrm>
            <a:off x="755576" y="3229247"/>
            <a:ext cx="7701511" cy="610275"/>
            <a:chOff x="1666002" y="2030070"/>
            <a:chExt cx="7701511" cy="610275"/>
          </a:xfrm>
        </p:grpSpPr>
        <p:sp>
          <p:nvSpPr>
            <p:cNvPr id="3" name="矩形 2">
              <a:extLst>
                <a:ext uri="{FF2B5EF4-FFF2-40B4-BE49-F238E27FC236}">
                  <a16:creationId xmlns:a16="http://schemas.microsoft.com/office/drawing/2014/main" id="{5CDDF7BC-3CDB-2C81-1481-EB4120488F89}"/>
                </a:ext>
              </a:extLst>
            </p:cNvPr>
            <p:cNvSpPr/>
            <p:nvPr/>
          </p:nvSpPr>
          <p:spPr bwMode="auto">
            <a:xfrm>
              <a:off x="2523391" y="2030070"/>
              <a:ext cx="6312947" cy="523220"/>
            </a:xfrm>
            <a:prstGeom prst="rect">
              <a:avLst/>
            </a:prstGeom>
          </p:spPr>
          <p:txBody>
            <a:bodyPr wrap="none" anchor="ctr">
              <a:spAutoFit/>
            </a:bodyPr>
            <a:lstStyle/>
            <a:p>
              <a:pPr algn="l"/>
              <a:r>
                <a:rPr lang="zh-CN" altLang="en-US" sz="2800" b="1" kern="0" dirty="0">
                  <a:solidFill>
                    <a:srgbClr val="7F7F7F"/>
                  </a:solidFill>
                  <a:ea typeface="微软雅黑" panose="020B0503020204020204" pitchFamily="34" charset="-122"/>
                  <a:cs typeface="Arial" panose="020B0604020202020204" pitchFamily="34" charset="0"/>
                </a:rPr>
                <a:t>基于集合生成的实体关系联合抽取模型</a:t>
              </a:r>
            </a:p>
          </p:txBody>
        </p:sp>
        <p:sp>
          <p:nvSpPr>
            <p:cNvPr id="13" name="직사각형 31">
              <a:extLst>
                <a:ext uri="{FF2B5EF4-FFF2-40B4-BE49-F238E27FC236}">
                  <a16:creationId xmlns:a16="http://schemas.microsoft.com/office/drawing/2014/main" id="{ACC661DB-BB06-3173-EF5D-D06C5AC66CE0}"/>
                </a:ext>
              </a:extLst>
            </p:cNvPr>
            <p:cNvSpPr>
              <a:spLocks noChangeArrowheads="1"/>
            </p:cNvSpPr>
            <p:nvPr/>
          </p:nvSpPr>
          <p:spPr bwMode="auto">
            <a:xfrm>
              <a:off x="2360468" y="2545668"/>
              <a:ext cx="7007045" cy="52771"/>
            </a:xfrm>
            <a:prstGeom prst="rect">
              <a:avLst/>
            </a:prstGeom>
            <a:solidFill>
              <a:schemeClr val="bg1">
                <a:lumMod val="85000"/>
              </a:schemeClr>
            </a:solidFill>
            <a:ln w="3175" algn="ctr">
              <a:noFill/>
              <a:miter lim="800000"/>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직사각형 31">
              <a:extLst>
                <a:ext uri="{FF2B5EF4-FFF2-40B4-BE49-F238E27FC236}">
                  <a16:creationId xmlns:a16="http://schemas.microsoft.com/office/drawing/2014/main" id="{901A2EE4-B25A-711B-02B2-F5B4CB168C7D}"/>
                </a:ext>
              </a:extLst>
            </p:cNvPr>
            <p:cNvSpPr>
              <a:spLocks noChangeAspect="1" noChangeArrowheads="1"/>
            </p:cNvSpPr>
            <p:nvPr/>
          </p:nvSpPr>
          <p:spPr bwMode="auto">
            <a:xfrm>
              <a:off x="1666002" y="2092867"/>
              <a:ext cx="600824" cy="505572"/>
            </a:xfrm>
            <a:prstGeom prst="roundRect">
              <a:avLst>
                <a:gd name="adj" fmla="val 11119"/>
              </a:avLst>
            </a:prstGeom>
            <a:noFill/>
            <a:ln w="3175" algn="ctr">
              <a:solidFill>
                <a:schemeClr val="tx1">
                  <a:lumMod val="50000"/>
                  <a:lumOff val="50000"/>
                </a:schemeClr>
              </a:solidFill>
              <a:miter lim="800000"/>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15" name="矩形 14">
              <a:extLst>
                <a:ext uri="{FF2B5EF4-FFF2-40B4-BE49-F238E27FC236}">
                  <a16:creationId xmlns:a16="http://schemas.microsoft.com/office/drawing/2014/main" id="{F5C71011-0F04-4D55-9C94-2CC1AB9EAE85}"/>
                </a:ext>
              </a:extLst>
            </p:cNvPr>
            <p:cNvSpPr/>
            <p:nvPr/>
          </p:nvSpPr>
          <p:spPr bwMode="auto">
            <a:xfrm>
              <a:off x="1687647" y="2056780"/>
              <a:ext cx="549910" cy="583565"/>
            </a:xfrm>
            <a:prstGeom prst="rect">
              <a:avLst/>
            </a:prstGeom>
          </p:spPr>
          <p:txBody>
            <a:bodyPr wrap="none" anchor="ctr">
              <a:spAutoFit/>
            </a:bodyPr>
            <a:lstStyle/>
            <a:p>
              <a:pPr lvl="0" algn="ctr">
                <a:defRPr/>
              </a:pPr>
              <a:r>
                <a:rPr lang="en-US" altLang="zh-CN" sz="3200" b="1" kern="0"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3.</a:t>
              </a:r>
              <a:endParaRPr lang="zh-CN" altLang="en-US" sz="3200" b="1" kern="0" dirty="0">
                <a:solidFill>
                  <a:srgbClr val="FF0000"/>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16" name="组合 15">
            <a:extLst>
              <a:ext uri="{FF2B5EF4-FFF2-40B4-BE49-F238E27FC236}">
                <a16:creationId xmlns:a16="http://schemas.microsoft.com/office/drawing/2014/main" id="{0A3A8B1D-8C39-19FB-C296-E8DAA39DBD11}"/>
              </a:ext>
            </a:extLst>
          </p:cNvPr>
          <p:cNvGrpSpPr/>
          <p:nvPr/>
        </p:nvGrpSpPr>
        <p:grpSpPr>
          <a:xfrm>
            <a:off x="755576" y="4285862"/>
            <a:ext cx="7701510" cy="617897"/>
            <a:chOff x="1659295" y="3069033"/>
            <a:chExt cx="7701510" cy="617897"/>
          </a:xfrm>
        </p:grpSpPr>
        <p:sp>
          <p:nvSpPr>
            <p:cNvPr id="18" name="矩形 17">
              <a:extLst>
                <a:ext uri="{FF2B5EF4-FFF2-40B4-BE49-F238E27FC236}">
                  <a16:creationId xmlns:a16="http://schemas.microsoft.com/office/drawing/2014/main" id="{AA1B19FC-6A85-53A1-CC65-CE8FF7394EFE}"/>
                </a:ext>
              </a:extLst>
            </p:cNvPr>
            <p:cNvSpPr/>
            <p:nvPr/>
          </p:nvSpPr>
          <p:spPr bwMode="auto">
            <a:xfrm>
              <a:off x="2523391" y="3069033"/>
              <a:ext cx="6817892" cy="523220"/>
            </a:xfrm>
            <a:prstGeom prst="rect">
              <a:avLst/>
            </a:prstGeom>
          </p:spPr>
          <p:txBody>
            <a:bodyPr wrap="none" anchor="ctr">
              <a:spAutoFit/>
            </a:bodyPr>
            <a:lstStyle/>
            <a:p>
              <a:pPr algn="l"/>
              <a:r>
                <a:rPr lang="zh-CN" altLang="en-US" sz="2800" b="1" kern="0" dirty="0">
                  <a:solidFill>
                    <a:srgbClr val="7F7F7F"/>
                  </a:solidFill>
                  <a:ea typeface="微软雅黑" panose="020B0503020204020204" pitchFamily="34" charset="-122"/>
                  <a:cs typeface="Arial" panose="020B0604020202020204" pitchFamily="34" charset="0"/>
                  <a:sym typeface="+mn-ea"/>
                </a:rPr>
                <a:t>基于</a:t>
              </a:r>
              <a:r>
                <a:rPr lang="en-US" altLang="zh-CN" sz="2800" b="1" kern="0" dirty="0" err="1">
                  <a:solidFill>
                    <a:srgbClr val="7F7F7F"/>
                  </a:solidFill>
                  <a:ea typeface="微软雅黑" panose="020B0503020204020204" pitchFamily="34" charset="-122"/>
                  <a:cs typeface="Arial" panose="020B0604020202020204" pitchFamily="34" charset="0"/>
                  <a:sym typeface="+mn-ea"/>
                </a:rPr>
                <a:t>BiSPN</a:t>
              </a:r>
              <a:r>
                <a:rPr lang="zh-CN" altLang="en-US" sz="2800" b="1" kern="0" dirty="0">
                  <a:solidFill>
                    <a:srgbClr val="7F7F7F"/>
                  </a:solidFill>
                  <a:ea typeface="微软雅黑" panose="020B0503020204020204" pitchFamily="34" charset="-122"/>
                  <a:cs typeface="Arial" panose="020B0604020202020204" pitchFamily="34" charset="0"/>
                  <a:sym typeface="+mn-ea"/>
                </a:rPr>
                <a:t>和自回归生成的决策树抽取模型</a:t>
              </a:r>
            </a:p>
          </p:txBody>
        </p:sp>
        <p:sp>
          <p:nvSpPr>
            <p:cNvPr id="20" name="직사각형 31">
              <a:extLst>
                <a:ext uri="{FF2B5EF4-FFF2-40B4-BE49-F238E27FC236}">
                  <a16:creationId xmlns:a16="http://schemas.microsoft.com/office/drawing/2014/main" id="{36FD89BA-3D1D-63A7-1D5B-84704EEC6FB4}"/>
                </a:ext>
              </a:extLst>
            </p:cNvPr>
            <p:cNvSpPr>
              <a:spLocks noChangeArrowheads="1"/>
            </p:cNvSpPr>
            <p:nvPr/>
          </p:nvSpPr>
          <p:spPr bwMode="auto">
            <a:xfrm>
              <a:off x="2360468" y="3592252"/>
              <a:ext cx="7000337" cy="52771"/>
            </a:xfrm>
            <a:prstGeom prst="rect">
              <a:avLst/>
            </a:prstGeom>
            <a:solidFill>
              <a:schemeClr val="bg1">
                <a:lumMod val="85000"/>
              </a:schemeClr>
            </a:solidFill>
            <a:ln w="3175" algn="ctr">
              <a:noFill/>
              <a:miter lim="800000"/>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dirty="0">
                <a:ln>
                  <a:noFill/>
                </a:ln>
                <a:solidFill>
                  <a:schemeClr val="accent6">
                    <a:lumMod val="50000"/>
                  </a:schemeClr>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21" name="직사각형 31">
              <a:extLst>
                <a:ext uri="{FF2B5EF4-FFF2-40B4-BE49-F238E27FC236}">
                  <a16:creationId xmlns:a16="http://schemas.microsoft.com/office/drawing/2014/main" id="{CC5CAE06-D2D3-685F-F4C7-C96B11241F28}"/>
                </a:ext>
              </a:extLst>
            </p:cNvPr>
            <p:cNvSpPr>
              <a:spLocks noChangeAspect="1" noChangeArrowheads="1"/>
            </p:cNvSpPr>
            <p:nvPr/>
          </p:nvSpPr>
          <p:spPr bwMode="auto">
            <a:xfrm>
              <a:off x="1659295" y="3140968"/>
              <a:ext cx="600824" cy="505572"/>
            </a:xfrm>
            <a:prstGeom prst="roundRect">
              <a:avLst>
                <a:gd name="adj" fmla="val 11119"/>
              </a:avLst>
            </a:prstGeom>
            <a:noFill/>
            <a:ln w="3175" algn="ctr">
              <a:solidFill>
                <a:schemeClr val="tx1">
                  <a:lumMod val="50000"/>
                  <a:lumOff val="50000"/>
                </a:schemeClr>
              </a:solidFill>
              <a:miter lim="800000"/>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22" name="矩形 21">
              <a:extLst>
                <a:ext uri="{FF2B5EF4-FFF2-40B4-BE49-F238E27FC236}">
                  <a16:creationId xmlns:a16="http://schemas.microsoft.com/office/drawing/2014/main" id="{8484199F-1B35-879A-FF16-2AE1782720C7}"/>
                </a:ext>
              </a:extLst>
            </p:cNvPr>
            <p:cNvSpPr/>
            <p:nvPr/>
          </p:nvSpPr>
          <p:spPr bwMode="auto">
            <a:xfrm>
              <a:off x="1691460" y="3103365"/>
              <a:ext cx="549910" cy="583565"/>
            </a:xfrm>
            <a:prstGeom prst="rect">
              <a:avLst/>
            </a:prstGeom>
          </p:spPr>
          <p:txBody>
            <a:bodyPr wrap="none" anchor="ctr">
              <a:spAutoFit/>
            </a:bodyPr>
            <a:lstStyle/>
            <a:p>
              <a:pPr lvl="0" algn="ctr">
                <a:defRPr/>
              </a:pPr>
              <a:r>
                <a:rPr lang="en-US" altLang="zh-CN" sz="3200" b="1" kern="0"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4.</a:t>
              </a:r>
              <a:endParaRPr lang="zh-CN" altLang="en-US" sz="3200" b="1" kern="0" dirty="0">
                <a:solidFill>
                  <a:srgbClr val="FF0000"/>
                </a:solidFill>
                <a:latin typeface="微软雅黑" panose="020B0503020204020204" pitchFamily="34" charset="-122"/>
                <a:ea typeface="微软雅黑" panose="020B0503020204020204" pitchFamily="34" charset="-122"/>
                <a:cs typeface="Arial" panose="020B0604020202020204" pitchFamily="34" charset="0"/>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zh-CN" sz="3000" kern="0" dirty="0" err="1">
                <a:cs typeface="Arial" panose="020B0604020202020204" pitchFamily="34" charset="0"/>
              </a:rPr>
              <a:t>TabEAE</a:t>
            </a:r>
            <a:r>
              <a:rPr lang="en-US" altLang="zh-CN" sz="3000" kern="0" dirty="0">
                <a:cs typeface="Arial" panose="020B0604020202020204" pitchFamily="34" charset="0"/>
              </a:rPr>
              <a:t>-</a:t>
            </a:r>
            <a:r>
              <a:rPr lang="zh-CN" altLang="en-US" sz="3000" kern="0" dirty="0">
                <a:cs typeface="Arial" panose="020B0604020202020204" pitchFamily="34" charset="0"/>
              </a:rPr>
              <a:t>三种训练</a:t>
            </a:r>
            <a:r>
              <a:rPr lang="en-US" altLang="zh-CN" sz="3000" kern="0" dirty="0">
                <a:cs typeface="Arial" panose="020B0604020202020204" pitchFamily="34" charset="0"/>
              </a:rPr>
              <a:t>-</a:t>
            </a:r>
            <a:r>
              <a:rPr lang="zh-CN" altLang="en-US" sz="3000" kern="0" dirty="0">
                <a:cs typeface="Arial" panose="020B0604020202020204" pitchFamily="34" charset="0"/>
              </a:rPr>
              <a:t>推理策略</a:t>
            </a:r>
          </a:p>
        </p:txBody>
      </p:sp>
      <p:sp>
        <p:nvSpPr>
          <p:cNvPr id="6" name="文本框 5"/>
          <p:cNvSpPr txBox="1"/>
          <p:nvPr/>
        </p:nvSpPr>
        <p:spPr>
          <a:xfrm>
            <a:off x="360654" y="1260000"/>
            <a:ext cx="8171785" cy="1964769"/>
          </a:xfrm>
          <a:prstGeom prst="rect">
            <a:avLst/>
          </a:prstGeom>
          <a:noFill/>
        </p:spPr>
        <p:txBody>
          <a:bodyPr wrap="square" rtlCol="0">
            <a:spAutoFit/>
          </a:bodyPr>
          <a:lstStyle/>
          <a:p>
            <a:pPr indent="0">
              <a:lnSpc>
                <a:spcPct val="120000"/>
              </a:lnSpc>
              <a:spcAft>
                <a:spcPts val="1200"/>
              </a:spcAft>
              <a:buFont typeface="Wingdings" panose="05000000000000000000" pitchFamily="2" charset="2"/>
              <a:buNone/>
            </a:pPr>
            <a:r>
              <a:rPr lang="zh-CN" altLang="en-US" sz="1600" dirty="0">
                <a:latin typeface="Calibri" panose="020F0502020204030204" charset="0"/>
                <a:ea typeface="微软雅黑" panose="020B0503020204020204" pitchFamily="34" charset="-122"/>
              </a:rPr>
              <a:t>尝试了三种训练</a:t>
            </a:r>
            <a:r>
              <a:rPr lang="en-US" altLang="zh-CN" sz="1600" dirty="0">
                <a:latin typeface="Calibri" panose="020F0502020204030204" charset="0"/>
                <a:ea typeface="微软雅黑" panose="020B0503020204020204" pitchFamily="34" charset="-122"/>
              </a:rPr>
              <a:t>-</a:t>
            </a:r>
            <a:r>
              <a:rPr lang="zh-CN" altLang="en-US" sz="1600" dirty="0">
                <a:latin typeface="Calibri" panose="020F0502020204030204" charset="0"/>
                <a:ea typeface="微软雅黑" panose="020B0503020204020204" pitchFamily="34" charset="-122"/>
              </a:rPr>
              <a:t>推理策略以探究事件共现对事件论元抽取模型性能的影响：</a:t>
            </a:r>
            <a:endParaRPr lang="en-US" altLang="zh-CN" sz="1600" dirty="0">
              <a:latin typeface="Calibri" panose="020F0502020204030204" charset="0"/>
              <a:ea typeface="微软雅黑" panose="020B0503020204020204" pitchFamily="34" charset="-122"/>
            </a:endParaRPr>
          </a:p>
          <a:p>
            <a:pPr marL="342900" indent="-342900">
              <a:lnSpc>
                <a:spcPct val="120000"/>
              </a:lnSpc>
              <a:spcAft>
                <a:spcPts val="600"/>
              </a:spcAft>
              <a:buFont typeface="+mj-ea"/>
              <a:buAutoNum type="circleNumDbPlain"/>
            </a:pPr>
            <a:r>
              <a:rPr lang="en-US" altLang="zh-CN" b="1" dirty="0">
                <a:latin typeface="Calibri" panose="020F0502020204030204" charset="0"/>
                <a:ea typeface="微软雅黑" panose="020B0503020204020204" pitchFamily="34" charset="-122"/>
              </a:rPr>
              <a:t>Single-Single: </a:t>
            </a:r>
            <a:r>
              <a:rPr lang="zh-CN" altLang="en-US" sz="1600" dirty="0">
                <a:latin typeface="Calibri" panose="020F0502020204030204" charset="0"/>
                <a:ea typeface="微软雅黑" panose="020B0503020204020204" pitchFamily="34" charset="-122"/>
              </a:rPr>
              <a:t>训练和推理时都让模型一次只抽文本中单个事件的论元。</a:t>
            </a:r>
            <a:endParaRPr lang="en-US" altLang="zh-CN" sz="1600" dirty="0">
              <a:latin typeface="Calibri" panose="020F0502020204030204" charset="0"/>
              <a:ea typeface="微软雅黑" panose="020B0503020204020204" pitchFamily="34" charset="-122"/>
            </a:endParaRPr>
          </a:p>
          <a:p>
            <a:pPr marL="342900" indent="-342900">
              <a:lnSpc>
                <a:spcPct val="120000"/>
              </a:lnSpc>
              <a:spcAft>
                <a:spcPts val="600"/>
              </a:spcAft>
              <a:buFont typeface="+mj-ea"/>
              <a:buAutoNum type="circleNumDbPlain"/>
            </a:pPr>
            <a:r>
              <a:rPr lang="en-US" altLang="zh-CN" b="1" dirty="0">
                <a:latin typeface="Calibri" panose="020F0502020204030204" charset="0"/>
                <a:ea typeface="微软雅黑" panose="020B0503020204020204" pitchFamily="34" charset="-122"/>
              </a:rPr>
              <a:t>Multi-Single: </a:t>
            </a:r>
            <a:r>
              <a:rPr lang="zh-CN" altLang="en-US" sz="1600" dirty="0">
                <a:latin typeface="Calibri" panose="020F0502020204030204" charset="0"/>
                <a:ea typeface="微软雅黑" panose="020B0503020204020204" pitchFamily="34" charset="-122"/>
              </a:rPr>
              <a:t>训练时让模型一次性抽取文本中所有事件的论元，推理时让模型一次只抽文本中单个事件的论元。</a:t>
            </a:r>
            <a:endParaRPr lang="en-US" altLang="zh-CN" sz="1600" dirty="0">
              <a:latin typeface="Calibri" panose="020F0502020204030204" charset="0"/>
              <a:ea typeface="微软雅黑" panose="020B0503020204020204" pitchFamily="34" charset="-122"/>
            </a:endParaRPr>
          </a:p>
          <a:p>
            <a:pPr marL="342900" indent="-342900">
              <a:lnSpc>
                <a:spcPct val="120000"/>
              </a:lnSpc>
              <a:spcAft>
                <a:spcPts val="600"/>
              </a:spcAft>
              <a:buFont typeface="+mj-ea"/>
              <a:buAutoNum type="circleNumDbPlain"/>
            </a:pPr>
            <a:r>
              <a:rPr lang="en-US" altLang="zh-CN" b="1" dirty="0">
                <a:latin typeface="Calibri" panose="020F0502020204030204" charset="0"/>
                <a:ea typeface="微软雅黑" panose="020B0503020204020204" pitchFamily="34" charset="-122"/>
              </a:rPr>
              <a:t>Multi-Multi: </a:t>
            </a:r>
            <a:r>
              <a:rPr lang="zh-CN" altLang="en-US" sz="1600" dirty="0">
                <a:latin typeface="Calibri" panose="020F0502020204030204" charset="0"/>
                <a:ea typeface="微软雅黑" panose="020B0503020204020204" pitchFamily="34" charset="-122"/>
              </a:rPr>
              <a:t>训练和推理时都让模型一次性抽取文本中所有事件的论元。</a:t>
            </a:r>
            <a:endParaRPr lang="en-US" altLang="zh-CN" sz="1600" dirty="0">
              <a:latin typeface="Calibri" panose="020F0502020204030204" charset="0"/>
              <a:ea typeface="微软雅黑" panose="020B0503020204020204" pitchFamily="34" charset="-122"/>
            </a:endParaRPr>
          </a:p>
        </p:txBody>
      </p:sp>
    </p:spTree>
    <p:extLst>
      <p:ext uri="{BB962C8B-B14F-4D97-AF65-F5344CB8AC3E}">
        <p14:creationId xmlns:p14="http://schemas.microsoft.com/office/powerpoint/2010/main" val="404996682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zh-CN" sz="3000" kern="0" dirty="0" err="1">
                <a:cs typeface="Arial" panose="020B0604020202020204" pitchFamily="34" charset="0"/>
              </a:rPr>
              <a:t>TabEAE</a:t>
            </a:r>
            <a:r>
              <a:rPr lang="en-US" altLang="zh-CN" sz="3000" kern="0" dirty="0">
                <a:cs typeface="Arial" panose="020B0604020202020204" pitchFamily="34" charset="0"/>
              </a:rPr>
              <a:t>-</a:t>
            </a:r>
            <a:r>
              <a:rPr lang="zh-CN" altLang="en-US" sz="3000" kern="0" dirty="0">
                <a:cs typeface="Arial" panose="020B0604020202020204" pitchFamily="34" charset="0"/>
              </a:rPr>
              <a:t>实验结果</a:t>
            </a:r>
          </a:p>
        </p:txBody>
      </p:sp>
      <p:pic>
        <p:nvPicPr>
          <p:cNvPr id="4" name="图片 3">
            <a:extLst>
              <a:ext uri="{FF2B5EF4-FFF2-40B4-BE49-F238E27FC236}">
                <a16:creationId xmlns:a16="http://schemas.microsoft.com/office/drawing/2014/main" id="{8237A6B2-9167-6341-F204-DE55B03CDE4E}"/>
              </a:ext>
            </a:extLst>
          </p:cNvPr>
          <p:cNvPicPr>
            <a:picLocks noChangeAspect="1"/>
          </p:cNvPicPr>
          <p:nvPr/>
        </p:nvPicPr>
        <p:blipFill>
          <a:blip r:embed="rId3"/>
          <a:stretch>
            <a:fillRect/>
          </a:stretch>
        </p:blipFill>
        <p:spPr>
          <a:xfrm>
            <a:off x="504847" y="1131689"/>
            <a:ext cx="8134305" cy="4119251"/>
          </a:xfrm>
          <a:prstGeom prst="rect">
            <a:avLst/>
          </a:prstGeom>
        </p:spPr>
      </p:pic>
    </p:spTree>
    <p:extLst>
      <p:ext uri="{BB962C8B-B14F-4D97-AF65-F5344CB8AC3E}">
        <p14:creationId xmlns:p14="http://schemas.microsoft.com/office/powerpoint/2010/main" val="424666214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zh-CN" sz="3000" kern="0" dirty="0" err="1">
                <a:cs typeface="Arial" panose="020B0604020202020204" pitchFamily="34" charset="0"/>
              </a:rPr>
              <a:t>TabEAE</a:t>
            </a:r>
            <a:r>
              <a:rPr lang="en-US" altLang="zh-CN" sz="3000" kern="0" dirty="0">
                <a:cs typeface="Arial" panose="020B0604020202020204" pitchFamily="34" charset="0"/>
              </a:rPr>
              <a:t>-</a:t>
            </a:r>
            <a:r>
              <a:rPr lang="zh-CN" altLang="en-US" sz="3000" kern="0" dirty="0">
                <a:cs typeface="Arial" panose="020B0604020202020204" pitchFamily="34" charset="0"/>
              </a:rPr>
              <a:t>实验结果</a:t>
            </a:r>
          </a:p>
        </p:txBody>
      </p:sp>
      <p:pic>
        <p:nvPicPr>
          <p:cNvPr id="5" name="图片 4">
            <a:extLst>
              <a:ext uri="{FF2B5EF4-FFF2-40B4-BE49-F238E27FC236}">
                <a16:creationId xmlns:a16="http://schemas.microsoft.com/office/drawing/2014/main" id="{FDACD2EE-4195-55D5-AE8B-FFADD8C8DDB0}"/>
              </a:ext>
            </a:extLst>
          </p:cNvPr>
          <p:cNvPicPr>
            <a:picLocks noChangeAspect="1"/>
          </p:cNvPicPr>
          <p:nvPr/>
        </p:nvPicPr>
        <p:blipFill>
          <a:blip r:embed="rId3"/>
          <a:stretch>
            <a:fillRect/>
          </a:stretch>
        </p:blipFill>
        <p:spPr>
          <a:xfrm>
            <a:off x="182499" y="1469111"/>
            <a:ext cx="8779001" cy="2781541"/>
          </a:xfrm>
          <a:prstGeom prst="rect">
            <a:avLst/>
          </a:prstGeom>
        </p:spPr>
      </p:pic>
    </p:spTree>
    <p:extLst>
      <p:ext uri="{BB962C8B-B14F-4D97-AF65-F5344CB8AC3E}">
        <p14:creationId xmlns:p14="http://schemas.microsoft.com/office/powerpoint/2010/main" val="361138003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zh-CN" sz="3000" kern="0" dirty="0" err="1">
                <a:cs typeface="Arial" panose="020B0604020202020204" pitchFamily="34" charset="0"/>
              </a:rPr>
              <a:t>TabEAE</a:t>
            </a:r>
            <a:r>
              <a:rPr lang="en-US" altLang="zh-CN" sz="3000" kern="0" dirty="0">
                <a:cs typeface="Arial" panose="020B0604020202020204" pitchFamily="34" charset="0"/>
              </a:rPr>
              <a:t>-Case Study</a:t>
            </a:r>
            <a:endParaRPr lang="zh-CN" altLang="en-US" sz="3000" kern="0" dirty="0">
              <a:cs typeface="Arial" panose="020B0604020202020204" pitchFamily="34" charset="0"/>
            </a:endParaRPr>
          </a:p>
        </p:txBody>
      </p:sp>
      <p:pic>
        <p:nvPicPr>
          <p:cNvPr id="4" name="图片 3">
            <a:extLst>
              <a:ext uri="{FF2B5EF4-FFF2-40B4-BE49-F238E27FC236}">
                <a16:creationId xmlns:a16="http://schemas.microsoft.com/office/drawing/2014/main" id="{FA743D8F-CCFB-1699-D2E2-D69674B6FA4E}"/>
              </a:ext>
            </a:extLst>
          </p:cNvPr>
          <p:cNvPicPr>
            <a:picLocks noChangeAspect="1"/>
          </p:cNvPicPr>
          <p:nvPr/>
        </p:nvPicPr>
        <p:blipFill>
          <a:blip r:embed="rId3"/>
          <a:stretch>
            <a:fillRect/>
          </a:stretch>
        </p:blipFill>
        <p:spPr>
          <a:xfrm>
            <a:off x="539552" y="987673"/>
            <a:ext cx="3284396" cy="4084018"/>
          </a:xfrm>
          <a:prstGeom prst="rect">
            <a:avLst/>
          </a:prstGeom>
        </p:spPr>
      </p:pic>
      <p:sp>
        <p:nvSpPr>
          <p:cNvPr id="6" name="文本框 5">
            <a:extLst>
              <a:ext uri="{FF2B5EF4-FFF2-40B4-BE49-F238E27FC236}">
                <a16:creationId xmlns:a16="http://schemas.microsoft.com/office/drawing/2014/main" id="{6462B326-1B6B-DEA0-0E09-7DDC6E08D75B}"/>
              </a:ext>
            </a:extLst>
          </p:cNvPr>
          <p:cNvSpPr txBox="1"/>
          <p:nvPr/>
        </p:nvSpPr>
        <p:spPr>
          <a:xfrm>
            <a:off x="4576612" y="1419721"/>
            <a:ext cx="3955828" cy="1796646"/>
          </a:xfrm>
          <a:prstGeom prst="rect">
            <a:avLst/>
          </a:prstGeom>
          <a:noFill/>
        </p:spPr>
        <p:txBody>
          <a:bodyPr wrap="square" rtlCol="0" anchor="t">
            <a:spAutoFit/>
          </a:bodyPr>
          <a:lstStyle/>
          <a:p>
            <a:pPr>
              <a:lnSpc>
                <a:spcPct val="125000"/>
              </a:lnSpc>
            </a:pPr>
            <a:r>
              <a:rPr lang="zh-CN" altLang="en-US" dirty="0">
                <a:latin typeface="+mj-lt"/>
                <a:ea typeface="微软雅黑" panose="020B0503020204020204" pitchFamily="34" charset="-122"/>
                <a:sym typeface="+mn-ea"/>
              </a:rPr>
              <a:t>在同一语境下，</a:t>
            </a:r>
            <a:r>
              <a:rPr lang="en-US" altLang="zh-CN" dirty="0">
                <a:latin typeface="+mj-lt"/>
                <a:ea typeface="微软雅黑" panose="020B0503020204020204" pitchFamily="34" charset="-122"/>
                <a:sym typeface="+mn-ea"/>
              </a:rPr>
              <a:t>leaving</a:t>
            </a:r>
            <a:r>
              <a:rPr lang="zh-CN" altLang="en-US" dirty="0">
                <a:latin typeface="+mj-lt"/>
                <a:ea typeface="微软雅黑" panose="020B0503020204020204" pitchFamily="34" charset="-122"/>
                <a:sym typeface="+mn-ea"/>
              </a:rPr>
              <a:t>和</a:t>
            </a:r>
            <a:r>
              <a:rPr lang="en-US" altLang="zh-CN" dirty="0">
                <a:latin typeface="+mj-lt"/>
                <a:ea typeface="微软雅黑" panose="020B0503020204020204" pitchFamily="34" charset="-122"/>
                <a:sym typeface="+mn-ea"/>
              </a:rPr>
              <a:t>become</a:t>
            </a:r>
            <a:r>
              <a:rPr lang="zh-CN" altLang="en-US" dirty="0">
                <a:latin typeface="+mj-lt"/>
                <a:ea typeface="微软雅黑" panose="020B0503020204020204" pitchFamily="34" charset="-122"/>
                <a:sym typeface="+mn-ea"/>
              </a:rPr>
              <a:t>两个事件共现。最近的</a:t>
            </a:r>
            <a:r>
              <a:rPr lang="en-US" altLang="zh-CN" dirty="0">
                <a:latin typeface="+mj-lt"/>
                <a:ea typeface="微软雅黑" panose="020B0503020204020204" pitchFamily="34" charset="-122"/>
                <a:sym typeface="+mn-ea"/>
              </a:rPr>
              <a:t>SOTA</a:t>
            </a:r>
            <a:r>
              <a:rPr lang="zh-CN" altLang="en-US" dirty="0">
                <a:latin typeface="+mj-lt"/>
                <a:ea typeface="微软雅黑" panose="020B0503020204020204" pitchFamily="34" charset="-122"/>
                <a:sym typeface="+mn-ea"/>
              </a:rPr>
              <a:t>方法</a:t>
            </a:r>
            <a:r>
              <a:rPr lang="en-US" altLang="zh-CN" b="1" dirty="0">
                <a:latin typeface="+mj-lt"/>
                <a:ea typeface="微软雅黑" panose="020B0503020204020204" pitchFamily="34" charset="-122"/>
                <a:sym typeface="+mn-ea"/>
              </a:rPr>
              <a:t>PAIE</a:t>
            </a:r>
            <a:r>
              <a:rPr lang="zh-CN" altLang="en-US" b="1" dirty="0">
                <a:latin typeface="+mj-lt"/>
                <a:ea typeface="微软雅黑" panose="020B0503020204020204" pitchFamily="34" charset="-122"/>
                <a:sym typeface="+mn-ea"/>
              </a:rPr>
              <a:t>把</a:t>
            </a:r>
            <a:r>
              <a:rPr lang="en-US" altLang="zh-CN" b="1" dirty="0">
                <a:latin typeface="+mj-lt"/>
                <a:ea typeface="微软雅黑" panose="020B0503020204020204" pitchFamily="34" charset="-122"/>
                <a:sym typeface="+mn-ea"/>
              </a:rPr>
              <a:t>London School of Economics</a:t>
            </a:r>
            <a:r>
              <a:rPr lang="zh-CN" altLang="en-US" b="1" dirty="0">
                <a:latin typeface="+mj-lt"/>
                <a:ea typeface="微软雅黑" panose="020B0503020204020204" pitchFamily="34" charset="-122"/>
                <a:sym typeface="+mn-ea"/>
              </a:rPr>
              <a:t>错误地归为</a:t>
            </a:r>
            <a:r>
              <a:rPr lang="en-US" altLang="zh-CN" b="1" dirty="0">
                <a:latin typeface="+mj-lt"/>
                <a:ea typeface="微软雅黑" panose="020B0503020204020204" pitchFamily="34" charset="-122"/>
                <a:sym typeface="+mn-ea"/>
              </a:rPr>
              <a:t>leaving</a:t>
            </a:r>
            <a:r>
              <a:rPr lang="zh-CN" altLang="en-US" b="1" dirty="0">
                <a:latin typeface="+mj-lt"/>
                <a:ea typeface="微软雅黑" panose="020B0503020204020204" pitchFamily="34" charset="-122"/>
                <a:sym typeface="+mn-ea"/>
              </a:rPr>
              <a:t>事件的论元</a:t>
            </a:r>
            <a:r>
              <a:rPr lang="zh-CN" altLang="en-US" dirty="0">
                <a:latin typeface="+mj-lt"/>
                <a:ea typeface="微软雅黑" panose="020B0503020204020204" pitchFamily="34" charset="-122"/>
                <a:sym typeface="+mn-ea"/>
              </a:rPr>
              <a:t>，而我们的模型</a:t>
            </a:r>
            <a:r>
              <a:rPr lang="en-US" altLang="zh-CN" dirty="0" err="1">
                <a:latin typeface="+mj-lt"/>
                <a:ea typeface="微软雅黑" panose="020B0503020204020204" pitchFamily="34" charset="-122"/>
                <a:sym typeface="+mn-ea"/>
              </a:rPr>
              <a:t>TabEAE</a:t>
            </a:r>
            <a:r>
              <a:rPr lang="zh-CN" altLang="en-US" dirty="0">
                <a:latin typeface="+mj-lt"/>
                <a:ea typeface="微软雅黑" panose="020B0503020204020204" pitchFamily="34" charset="-122"/>
                <a:sym typeface="+mn-ea"/>
              </a:rPr>
              <a:t>成功避免了这一错误。</a:t>
            </a:r>
          </a:p>
        </p:txBody>
      </p:sp>
    </p:spTree>
    <p:extLst>
      <p:ext uri="{BB962C8B-B14F-4D97-AF65-F5344CB8AC3E}">
        <p14:creationId xmlns:p14="http://schemas.microsoft.com/office/powerpoint/2010/main" val="223718478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zh-CN" sz="3000" kern="0" dirty="0" err="1">
                <a:cs typeface="Arial" panose="020B0604020202020204" pitchFamily="34" charset="0"/>
              </a:rPr>
              <a:t>TabEAE</a:t>
            </a:r>
            <a:r>
              <a:rPr lang="en-US" altLang="zh-CN" sz="3000" kern="0" dirty="0">
                <a:cs typeface="Arial" panose="020B0604020202020204" pitchFamily="34" charset="0"/>
              </a:rPr>
              <a:t>-Case Study</a:t>
            </a:r>
            <a:endParaRPr lang="zh-CN" altLang="en-US" sz="3000" kern="0" dirty="0">
              <a:cs typeface="Arial" panose="020B0604020202020204" pitchFamily="34" charset="0"/>
            </a:endParaRPr>
          </a:p>
        </p:txBody>
      </p:sp>
      <p:sp>
        <p:nvSpPr>
          <p:cNvPr id="6" name="文本框 5">
            <a:extLst>
              <a:ext uri="{FF2B5EF4-FFF2-40B4-BE49-F238E27FC236}">
                <a16:creationId xmlns:a16="http://schemas.microsoft.com/office/drawing/2014/main" id="{6462B326-1B6B-DEA0-0E09-7DDC6E08D75B}"/>
              </a:ext>
            </a:extLst>
          </p:cNvPr>
          <p:cNvSpPr txBox="1"/>
          <p:nvPr/>
        </p:nvSpPr>
        <p:spPr>
          <a:xfrm>
            <a:off x="4576612" y="1419721"/>
            <a:ext cx="4027836" cy="1450397"/>
          </a:xfrm>
          <a:prstGeom prst="rect">
            <a:avLst/>
          </a:prstGeom>
          <a:noFill/>
        </p:spPr>
        <p:txBody>
          <a:bodyPr wrap="square" rtlCol="0" anchor="t">
            <a:spAutoFit/>
          </a:bodyPr>
          <a:lstStyle/>
          <a:p>
            <a:pPr>
              <a:lnSpc>
                <a:spcPct val="125000"/>
              </a:lnSpc>
            </a:pPr>
            <a:r>
              <a:rPr lang="zh-CN" altLang="en-US" dirty="0">
                <a:latin typeface="+mj-lt"/>
                <a:ea typeface="微软雅黑" panose="020B0503020204020204" pitchFamily="34" charset="-122"/>
                <a:sym typeface="+mn-ea"/>
              </a:rPr>
              <a:t>在同一语境下，</a:t>
            </a:r>
            <a:r>
              <a:rPr lang="en-US" altLang="zh-CN" dirty="0">
                <a:latin typeface="+mj-lt"/>
                <a:ea typeface="微软雅黑" panose="020B0503020204020204" pitchFamily="34" charset="-122"/>
                <a:sym typeface="+mn-ea"/>
              </a:rPr>
              <a:t>regulator</a:t>
            </a:r>
            <a:r>
              <a:rPr lang="zh-CN" altLang="en-US" dirty="0">
                <a:latin typeface="+mj-lt"/>
                <a:ea typeface="微软雅黑" panose="020B0503020204020204" pitchFamily="34" charset="-122"/>
                <a:sym typeface="+mn-ea"/>
              </a:rPr>
              <a:t>和</a:t>
            </a:r>
            <a:r>
              <a:rPr lang="en-US" altLang="zh-CN" dirty="0">
                <a:latin typeface="+mj-lt"/>
                <a:ea typeface="微软雅黑" panose="020B0503020204020204" pitchFamily="34" charset="-122"/>
                <a:sym typeface="+mn-ea"/>
              </a:rPr>
              <a:t>regulates</a:t>
            </a:r>
            <a:r>
              <a:rPr lang="zh-CN" altLang="en-US" dirty="0">
                <a:latin typeface="+mj-lt"/>
                <a:ea typeface="微软雅黑" panose="020B0503020204020204" pitchFamily="34" charset="-122"/>
                <a:sym typeface="+mn-ea"/>
              </a:rPr>
              <a:t>两个事件共现。</a:t>
            </a:r>
            <a:r>
              <a:rPr lang="en-US" altLang="zh-CN" b="1" dirty="0">
                <a:latin typeface="+mj-lt"/>
                <a:ea typeface="微软雅黑" panose="020B0503020204020204" pitchFamily="34" charset="-122"/>
                <a:sym typeface="+mn-ea"/>
              </a:rPr>
              <a:t>PAIE</a:t>
            </a:r>
            <a:r>
              <a:rPr lang="zh-CN" altLang="en-US" b="1" dirty="0">
                <a:latin typeface="+mj-lt"/>
                <a:ea typeface="微软雅黑" panose="020B0503020204020204" pitchFamily="34" charset="-122"/>
                <a:sym typeface="+mn-ea"/>
              </a:rPr>
              <a:t>未能抽取出</a:t>
            </a:r>
            <a:r>
              <a:rPr lang="en-US" altLang="zh-CN" b="1" dirty="0">
                <a:latin typeface="+mj-lt"/>
                <a:ea typeface="微软雅黑" panose="020B0503020204020204" pitchFamily="34" charset="-122"/>
                <a:sym typeface="+mn-ea"/>
              </a:rPr>
              <a:t>regulates</a:t>
            </a:r>
            <a:r>
              <a:rPr lang="zh-CN" altLang="en-US" b="1" dirty="0">
                <a:latin typeface="+mj-lt"/>
                <a:ea typeface="微软雅黑" panose="020B0503020204020204" pitchFamily="34" charset="-122"/>
                <a:sym typeface="+mn-ea"/>
              </a:rPr>
              <a:t>事件的论元</a:t>
            </a:r>
            <a:r>
              <a:rPr lang="zh-CN" altLang="en-US" dirty="0">
                <a:latin typeface="+mj-lt"/>
                <a:ea typeface="微软雅黑" panose="020B0503020204020204" pitchFamily="34" charset="-122"/>
                <a:sym typeface="+mn-ea"/>
              </a:rPr>
              <a:t>，而我们的模型</a:t>
            </a:r>
            <a:r>
              <a:rPr lang="en-US" altLang="zh-CN" dirty="0" err="1">
                <a:latin typeface="+mj-lt"/>
                <a:ea typeface="微软雅黑" panose="020B0503020204020204" pitchFamily="34" charset="-122"/>
                <a:sym typeface="+mn-ea"/>
              </a:rPr>
              <a:t>TabEAE</a:t>
            </a:r>
            <a:r>
              <a:rPr lang="zh-CN" altLang="en-US" dirty="0">
                <a:latin typeface="+mj-lt"/>
                <a:ea typeface="微软雅黑" panose="020B0503020204020204" pitchFamily="34" charset="-122"/>
                <a:sym typeface="+mn-ea"/>
              </a:rPr>
              <a:t>成功抽取出了该事件的所有论元。</a:t>
            </a:r>
          </a:p>
        </p:txBody>
      </p:sp>
      <p:pic>
        <p:nvPicPr>
          <p:cNvPr id="7" name="图片 6">
            <a:extLst>
              <a:ext uri="{FF2B5EF4-FFF2-40B4-BE49-F238E27FC236}">
                <a16:creationId xmlns:a16="http://schemas.microsoft.com/office/drawing/2014/main" id="{7698A2AD-D0FC-BAF8-BD8D-1E45D6173B6F}"/>
              </a:ext>
            </a:extLst>
          </p:cNvPr>
          <p:cNvPicPr>
            <a:picLocks noChangeAspect="1"/>
          </p:cNvPicPr>
          <p:nvPr/>
        </p:nvPicPr>
        <p:blipFill rotWithShape="1">
          <a:blip r:embed="rId3"/>
          <a:srcRect/>
          <a:stretch/>
        </p:blipFill>
        <p:spPr>
          <a:xfrm>
            <a:off x="467544" y="915665"/>
            <a:ext cx="3262378" cy="4595179"/>
          </a:xfrm>
          <a:prstGeom prst="rect">
            <a:avLst/>
          </a:prstGeom>
        </p:spPr>
      </p:pic>
    </p:spTree>
    <p:extLst>
      <p:ext uri="{BB962C8B-B14F-4D97-AF65-F5344CB8AC3E}">
        <p14:creationId xmlns:p14="http://schemas.microsoft.com/office/powerpoint/2010/main" val="160965401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a:bodyPr>
          <a:lstStyle/>
          <a:p>
            <a:pPr fontAlgn="base">
              <a:spcAft>
                <a:spcPct val="0"/>
              </a:spcAft>
            </a:pPr>
            <a:r>
              <a:rPr lang="zh-CN" altLang="en-US" sz="3000" dirty="0"/>
              <a:t>主要内容</a:t>
            </a:r>
            <a:endParaRPr lang="zh-CN" altLang="en-US" sz="3000" dirty="0">
              <a:solidFill>
                <a:srgbClr val="0000FF"/>
              </a:solidFill>
              <a:latin typeface="微软雅黑" panose="020B0503020204020204" pitchFamily="34" charset="-122"/>
              <a:ea typeface="微软雅黑" panose="020B0503020204020204" pitchFamily="34" charset="-122"/>
              <a:cs typeface="+mn-cs"/>
            </a:endParaRPr>
          </a:p>
        </p:txBody>
      </p:sp>
      <p:grpSp>
        <p:nvGrpSpPr>
          <p:cNvPr id="19" name="组合 18"/>
          <p:cNvGrpSpPr/>
          <p:nvPr/>
        </p:nvGrpSpPr>
        <p:grpSpPr>
          <a:xfrm>
            <a:off x="755576" y="1203697"/>
            <a:ext cx="7701511" cy="610275"/>
            <a:chOff x="1666002" y="2030070"/>
            <a:chExt cx="7701511" cy="610275"/>
          </a:xfrm>
        </p:grpSpPr>
        <p:sp>
          <p:nvSpPr>
            <p:cNvPr id="5" name="矩形 4"/>
            <p:cNvSpPr/>
            <p:nvPr/>
          </p:nvSpPr>
          <p:spPr bwMode="auto">
            <a:xfrm>
              <a:off x="2523391" y="2030070"/>
              <a:ext cx="6647974" cy="523220"/>
            </a:xfrm>
            <a:prstGeom prst="rect">
              <a:avLst/>
            </a:prstGeom>
          </p:spPr>
          <p:txBody>
            <a:bodyPr wrap="none" anchor="ctr">
              <a:spAutoFit/>
            </a:bodyPr>
            <a:lstStyle/>
            <a:p>
              <a:pPr algn="l"/>
              <a:r>
                <a:rPr lang="zh-CN" altLang="en-US" sz="2800" b="1" kern="0" dirty="0">
                  <a:solidFill>
                    <a:srgbClr val="7F7F7F"/>
                  </a:solidFill>
                  <a:ea typeface="微软雅黑" panose="020B0503020204020204" pitchFamily="34" charset="-122"/>
                  <a:cs typeface="Arial" panose="020B0604020202020204" pitchFamily="34" charset="0"/>
                </a:rPr>
                <a:t>基于集合生成的多类型通用实体识别模型</a:t>
              </a:r>
            </a:p>
          </p:txBody>
        </p:sp>
        <p:sp>
          <p:nvSpPr>
            <p:cNvPr id="6" name="직사각형 31"/>
            <p:cNvSpPr>
              <a:spLocks noChangeArrowheads="1"/>
            </p:cNvSpPr>
            <p:nvPr/>
          </p:nvSpPr>
          <p:spPr bwMode="auto">
            <a:xfrm>
              <a:off x="2360468" y="2545668"/>
              <a:ext cx="7007045" cy="52771"/>
            </a:xfrm>
            <a:prstGeom prst="rect">
              <a:avLst/>
            </a:prstGeom>
            <a:solidFill>
              <a:schemeClr val="bg1">
                <a:lumMod val="85000"/>
              </a:schemeClr>
            </a:solidFill>
            <a:ln w="3175" algn="ctr">
              <a:noFill/>
              <a:miter lim="800000"/>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7" name="직사각형 31"/>
            <p:cNvSpPr>
              <a:spLocks noChangeAspect="1" noChangeArrowheads="1"/>
            </p:cNvSpPr>
            <p:nvPr/>
          </p:nvSpPr>
          <p:spPr bwMode="auto">
            <a:xfrm>
              <a:off x="1666002" y="2092867"/>
              <a:ext cx="600824" cy="505572"/>
            </a:xfrm>
            <a:prstGeom prst="roundRect">
              <a:avLst>
                <a:gd name="adj" fmla="val 11119"/>
              </a:avLst>
            </a:prstGeom>
            <a:noFill/>
            <a:ln w="3175" algn="ctr">
              <a:solidFill>
                <a:schemeClr val="tx1">
                  <a:lumMod val="50000"/>
                  <a:lumOff val="50000"/>
                </a:schemeClr>
              </a:solidFill>
              <a:miter lim="800000"/>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矩形 7"/>
            <p:cNvSpPr/>
            <p:nvPr/>
          </p:nvSpPr>
          <p:spPr bwMode="auto">
            <a:xfrm>
              <a:off x="1687647" y="2056780"/>
              <a:ext cx="549910" cy="583565"/>
            </a:xfrm>
            <a:prstGeom prst="rect">
              <a:avLst/>
            </a:prstGeom>
          </p:spPr>
          <p:txBody>
            <a:bodyPr wrap="none" anchor="ctr">
              <a:spAutoFit/>
            </a:bodyPr>
            <a:lstStyle/>
            <a:p>
              <a:pPr lvl="0" algn="ctr">
                <a:defRPr/>
              </a:pPr>
              <a:r>
                <a:rPr lang="en-US" altLang="zh-CN" sz="3200" b="1" kern="0"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1.</a:t>
              </a:r>
              <a:endParaRPr lang="zh-CN" altLang="en-US" sz="3200" b="1" kern="0" dirty="0">
                <a:solidFill>
                  <a:srgbClr val="FF0000"/>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17" name="组合 16"/>
          <p:cNvGrpSpPr/>
          <p:nvPr/>
        </p:nvGrpSpPr>
        <p:grpSpPr>
          <a:xfrm>
            <a:off x="755576" y="2260312"/>
            <a:ext cx="7871142" cy="617897"/>
            <a:chOff x="1659295" y="3069033"/>
            <a:chExt cx="7871142" cy="617897"/>
          </a:xfrm>
        </p:grpSpPr>
        <p:sp>
          <p:nvSpPr>
            <p:cNvPr id="9" name="矩形 8"/>
            <p:cNvSpPr/>
            <p:nvPr/>
          </p:nvSpPr>
          <p:spPr bwMode="auto">
            <a:xfrm>
              <a:off x="2523391" y="3069033"/>
              <a:ext cx="7007046" cy="523220"/>
            </a:xfrm>
            <a:prstGeom prst="rect">
              <a:avLst/>
            </a:prstGeom>
          </p:spPr>
          <p:txBody>
            <a:bodyPr wrap="none" anchor="ctr">
              <a:spAutoFit/>
            </a:bodyPr>
            <a:lstStyle/>
            <a:p>
              <a:pPr algn="l"/>
              <a:r>
                <a:rPr lang="zh-CN" altLang="zh-CN" sz="2800" b="1" kern="0" dirty="0">
                  <a:solidFill>
                    <a:srgbClr val="7F7F7F"/>
                  </a:solidFill>
                  <a:ea typeface="微软雅黑" panose="020B0503020204020204" pitchFamily="34" charset="-122"/>
                  <a:cs typeface="Arial" panose="020B0604020202020204" pitchFamily="34" charset="0"/>
                  <a:sym typeface="+mn-ea"/>
                </a:rPr>
                <a:t>基于</a:t>
              </a:r>
              <a:r>
                <a:rPr lang="zh-CN" altLang="en-US" sz="2800" b="1" kern="0" dirty="0">
                  <a:solidFill>
                    <a:srgbClr val="7F7F7F"/>
                  </a:solidFill>
                  <a:ea typeface="微软雅黑" panose="020B0503020204020204" pitchFamily="34" charset="-122"/>
                  <a:cs typeface="Arial" panose="020B0604020202020204" pitchFamily="34" charset="0"/>
                  <a:sym typeface="+mn-ea"/>
                </a:rPr>
                <a:t>非自回归表格生成的事件论元抽取模型</a:t>
              </a:r>
              <a:endParaRPr lang="zh-CN" altLang="en-US" sz="2800" b="1" kern="0" dirty="0">
                <a:solidFill>
                  <a:srgbClr val="7F7F7F"/>
                </a:solidFill>
                <a:ea typeface="微软雅黑" panose="020B0503020204020204" pitchFamily="34" charset="-122"/>
                <a:cs typeface="Arial" panose="020B0604020202020204" pitchFamily="34" charset="0"/>
              </a:endParaRPr>
            </a:p>
          </p:txBody>
        </p:sp>
        <p:sp>
          <p:nvSpPr>
            <p:cNvPr id="10" name="직사각형 31"/>
            <p:cNvSpPr>
              <a:spLocks noChangeArrowheads="1"/>
            </p:cNvSpPr>
            <p:nvPr/>
          </p:nvSpPr>
          <p:spPr bwMode="auto">
            <a:xfrm>
              <a:off x="2360468" y="3592252"/>
              <a:ext cx="7000337" cy="52771"/>
            </a:xfrm>
            <a:prstGeom prst="rect">
              <a:avLst/>
            </a:prstGeom>
            <a:solidFill>
              <a:schemeClr val="bg1">
                <a:lumMod val="85000"/>
              </a:schemeClr>
            </a:solidFill>
            <a:ln w="3175" algn="ctr">
              <a:noFill/>
              <a:miter lim="800000"/>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dirty="0">
                <a:ln>
                  <a:noFill/>
                </a:ln>
                <a:solidFill>
                  <a:schemeClr val="accent6">
                    <a:lumMod val="50000"/>
                  </a:schemeClr>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11" name="직사각형 31"/>
            <p:cNvSpPr>
              <a:spLocks noChangeAspect="1" noChangeArrowheads="1"/>
            </p:cNvSpPr>
            <p:nvPr/>
          </p:nvSpPr>
          <p:spPr bwMode="auto">
            <a:xfrm>
              <a:off x="1659295" y="3140968"/>
              <a:ext cx="600824" cy="505572"/>
            </a:xfrm>
            <a:prstGeom prst="roundRect">
              <a:avLst>
                <a:gd name="adj" fmla="val 11119"/>
              </a:avLst>
            </a:prstGeom>
            <a:noFill/>
            <a:ln w="3175" algn="ctr">
              <a:solidFill>
                <a:schemeClr val="tx1">
                  <a:lumMod val="50000"/>
                  <a:lumOff val="50000"/>
                </a:schemeClr>
              </a:solidFill>
              <a:miter lim="800000"/>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12" name="矩形 11"/>
            <p:cNvSpPr/>
            <p:nvPr/>
          </p:nvSpPr>
          <p:spPr bwMode="auto">
            <a:xfrm>
              <a:off x="1691460" y="3103365"/>
              <a:ext cx="549910" cy="583565"/>
            </a:xfrm>
            <a:prstGeom prst="rect">
              <a:avLst/>
            </a:prstGeom>
          </p:spPr>
          <p:txBody>
            <a:bodyPr wrap="none" anchor="ctr">
              <a:spAutoFit/>
            </a:bodyPr>
            <a:lstStyle/>
            <a:p>
              <a:pPr lvl="0" algn="ctr">
                <a:defRPr/>
              </a:pPr>
              <a:r>
                <a:rPr lang="en-US" altLang="zh-CN" sz="3200" b="1" kern="0">
                  <a:solidFill>
                    <a:srgbClr val="FF0000"/>
                  </a:solidFill>
                  <a:latin typeface="微软雅黑" panose="020B0503020204020204" pitchFamily="34" charset="-122"/>
                  <a:ea typeface="微软雅黑" panose="020B0503020204020204" pitchFamily="34" charset="-122"/>
                  <a:cs typeface="Arial" panose="020B0604020202020204" pitchFamily="34" charset="0"/>
                </a:rPr>
                <a:t>2.</a:t>
              </a:r>
              <a:endParaRPr lang="zh-CN" altLang="en-US" sz="3200" b="1" kern="0" dirty="0">
                <a:solidFill>
                  <a:srgbClr val="FF0000"/>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2" name="组合 1">
            <a:extLst>
              <a:ext uri="{FF2B5EF4-FFF2-40B4-BE49-F238E27FC236}">
                <a16:creationId xmlns:a16="http://schemas.microsoft.com/office/drawing/2014/main" id="{CEBA759A-64C2-17F4-DFA5-20AB79A1DC6D}"/>
              </a:ext>
            </a:extLst>
          </p:cNvPr>
          <p:cNvGrpSpPr/>
          <p:nvPr/>
        </p:nvGrpSpPr>
        <p:grpSpPr>
          <a:xfrm>
            <a:off x="755576" y="3229247"/>
            <a:ext cx="7701511" cy="610275"/>
            <a:chOff x="1666002" y="2030070"/>
            <a:chExt cx="7701511" cy="610275"/>
          </a:xfrm>
        </p:grpSpPr>
        <p:sp>
          <p:nvSpPr>
            <p:cNvPr id="3" name="矩形 2">
              <a:extLst>
                <a:ext uri="{FF2B5EF4-FFF2-40B4-BE49-F238E27FC236}">
                  <a16:creationId xmlns:a16="http://schemas.microsoft.com/office/drawing/2014/main" id="{5CDDF7BC-3CDB-2C81-1481-EB4120488F89}"/>
                </a:ext>
              </a:extLst>
            </p:cNvPr>
            <p:cNvSpPr/>
            <p:nvPr/>
          </p:nvSpPr>
          <p:spPr bwMode="auto">
            <a:xfrm>
              <a:off x="2523391" y="2030070"/>
              <a:ext cx="6312947" cy="523220"/>
            </a:xfrm>
            <a:prstGeom prst="rect">
              <a:avLst/>
            </a:prstGeom>
          </p:spPr>
          <p:txBody>
            <a:bodyPr wrap="none" anchor="ctr">
              <a:spAutoFit/>
            </a:bodyPr>
            <a:lstStyle/>
            <a:p>
              <a:pPr algn="l"/>
              <a:r>
                <a:rPr lang="zh-CN" altLang="en-US" sz="2800" b="1" kern="0" dirty="0">
                  <a:ea typeface="微软雅黑" panose="020B0503020204020204" pitchFamily="34" charset="-122"/>
                  <a:cs typeface="Arial" panose="020B0604020202020204" pitchFamily="34" charset="0"/>
                </a:rPr>
                <a:t>基于集合生成的实体关系联合抽取模型</a:t>
              </a:r>
            </a:p>
          </p:txBody>
        </p:sp>
        <p:sp>
          <p:nvSpPr>
            <p:cNvPr id="13" name="직사각형 31">
              <a:extLst>
                <a:ext uri="{FF2B5EF4-FFF2-40B4-BE49-F238E27FC236}">
                  <a16:creationId xmlns:a16="http://schemas.microsoft.com/office/drawing/2014/main" id="{ACC661DB-BB06-3173-EF5D-D06C5AC66CE0}"/>
                </a:ext>
              </a:extLst>
            </p:cNvPr>
            <p:cNvSpPr>
              <a:spLocks noChangeArrowheads="1"/>
            </p:cNvSpPr>
            <p:nvPr/>
          </p:nvSpPr>
          <p:spPr bwMode="auto">
            <a:xfrm>
              <a:off x="2360468" y="2545668"/>
              <a:ext cx="7007045" cy="52771"/>
            </a:xfrm>
            <a:prstGeom prst="rect">
              <a:avLst/>
            </a:prstGeom>
            <a:solidFill>
              <a:schemeClr val="tx1"/>
            </a:solidFill>
            <a:ln w="3175" algn="ctr">
              <a:noFill/>
              <a:miter lim="800000"/>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직사각형 31">
              <a:extLst>
                <a:ext uri="{FF2B5EF4-FFF2-40B4-BE49-F238E27FC236}">
                  <a16:creationId xmlns:a16="http://schemas.microsoft.com/office/drawing/2014/main" id="{901A2EE4-B25A-711B-02B2-F5B4CB168C7D}"/>
                </a:ext>
              </a:extLst>
            </p:cNvPr>
            <p:cNvSpPr>
              <a:spLocks noChangeAspect="1" noChangeArrowheads="1"/>
            </p:cNvSpPr>
            <p:nvPr/>
          </p:nvSpPr>
          <p:spPr bwMode="auto">
            <a:xfrm>
              <a:off x="1666002" y="2092867"/>
              <a:ext cx="600824" cy="505572"/>
            </a:xfrm>
            <a:prstGeom prst="roundRect">
              <a:avLst>
                <a:gd name="adj" fmla="val 11119"/>
              </a:avLst>
            </a:prstGeom>
            <a:noFill/>
            <a:ln w="3175" algn="ctr">
              <a:solidFill>
                <a:schemeClr val="tx1">
                  <a:lumMod val="50000"/>
                  <a:lumOff val="50000"/>
                </a:schemeClr>
              </a:solidFill>
              <a:miter lim="800000"/>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15" name="矩形 14">
              <a:extLst>
                <a:ext uri="{FF2B5EF4-FFF2-40B4-BE49-F238E27FC236}">
                  <a16:creationId xmlns:a16="http://schemas.microsoft.com/office/drawing/2014/main" id="{F5C71011-0F04-4D55-9C94-2CC1AB9EAE85}"/>
                </a:ext>
              </a:extLst>
            </p:cNvPr>
            <p:cNvSpPr/>
            <p:nvPr/>
          </p:nvSpPr>
          <p:spPr bwMode="auto">
            <a:xfrm>
              <a:off x="1687647" y="2056780"/>
              <a:ext cx="549910" cy="583565"/>
            </a:xfrm>
            <a:prstGeom prst="rect">
              <a:avLst/>
            </a:prstGeom>
          </p:spPr>
          <p:txBody>
            <a:bodyPr wrap="none" anchor="ctr">
              <a:spAutoFit/>
            </a:bodyPr>
            <a:lstStyle/>
            <a:p>
              <a:pPr lvl="0" algn="ctr">
                <a:defRPr/>
              </a:pPr>
              <a:r>
                <a:rPr lang="en-US" altLang="zh-CN" sz="3200" b="1" kern="0"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3.</a:t>
              </a:r>
              <a:endParaRPr lang="zh-CN" altLang="en-US" sz="3200" b="1" kern="0" dirty="0">
                <a:solidFill>
                  <a:srgbClr val="FF0000"/>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16" name="组合 15">
            <a:extLst>
              <a:ext uri="{FF2B5EF4-FFF2-40B4-BE49-F238E27FC236}">
                <a16:creationId xmlns:a16="http://schemas.microsoft.com/office/drawing/2014/main" id="{0A3A8B1D-8C39-19FB-C296-E8DAA39DBD11}"/>
              </a:ext>
            </a:extLst>
          </p:cNvPr>
          <p:cNvGrpSpPr/>
          <p:nvPr/>
        </p:nvGrpSpPr>
        <p:grpSpPr>
          <a:xfrm>
            <a:off x="755576" y="4285862"/>
            <a:ext cx="7701510" cy="617897"/>
            <a:chOff x="1659295" y="3069033"/>
            <a:chExt cx="7701510" cy="617897"/>
          </a:xfrm>
        </p:grpSpPr>
        <p:sp>
          <p:nvSpPr>
            <p:cNvPr id="18" name="矩形 17">
              <a:extLst>
                <a:ext uri="{FF2B5EF4-FFF2-40B4-BE49-F238E27FC236}">
                  <a16:creationId xmlns:a16="http://schemas.microsoft.com/office/drawing/2014/main" id="{AA1B19FC-6A85-53A1-CC65-CE8FF7394EFE}"/>
                </a:ext>
              </a:extLst>
            </p:cNvPr>
            <p:cNvSpPr/>
            <p:nvPr/>
          </p:nvSpPr>
          <p:spPr bwMode="auto">
            <a:xfrm>
              <a:off x="2523391" y="3069033"/>
              <a:ext cx="6817892" cy="523220"/>
            </a:xfrm>
            <a:prstGeom prst="rect">
              <a:avLst/>
            </a:prstGeom>
          </p:spPr>
          <p:txBody>
            <a:bodyPr wrap="none" anchor="ctr">
              <a:spAutoFit/>
            </a:bodyPr>
            <a:lstStyle/>
            <a:p>
              <a:pPr algn="l"/>
              <a:r>
                <a:rPr lang="zh-CN" altLang="en-US" sz="2800" b="1" kern="0" dirty="0">
                  <a:solidFill>
                    <a:srgbClr val="7F7F7F"/>
                  </a:solidFill>
                  <a:ea typeface="微软雅黑" panose="020B0503020204020204" pitchFamily="34" charset="-122"/>
                  <a:cs typeface="Arial" panose="020B0604020202020204" pitchFamily="34" charset="0"/>
                  <a:sym typeface="+mn-ea"/>
                </a:rPr>
                <a:t>基于</a:t>
              </a:r>
              <a:r>
                <a:rPr lang="en-US" altLang="zh-CN" sz="2800" b="1" kern="0" dirty="0" err="1">
                  <a:solidFill>
                    <a:srgbClr val="7F7F7F"/>
                  </a:solidFill>
                  <a:ea typeface="微软雅黑" panose="020B0503020204020204" pitchFamily="34" charset="-122"/>
                  <a:cs typeface="Arial" panose="020B0604020202020204" pitchFamily="34" charset="0"/>
                  <a:sym typeface="+mn-ea"/>
                </a:rPr>
                <a:t>BiSPN</a:t>
              </a:r>
              <a:r>
                <a:rPr lang="zh-CN" altLang="en-US" sz="2800" b="1" kern="0" dirty="0">
                  <a:solidFill>
                    <a:srgbClr val="7F7F7F"/>
                  </a:solidFill>
                  <a:ea typeface="微软雅黑" panose="020B0503020204020204" pitchFamily="34" charset="-122"/>
                  <a:cs typeface="Arial" panose="020B0604020202020204" pitchFamily="34" charset="0"/>
                  <a:sym typeface="+mn-ea"/>
                </a:rPr>
                <a:t>和自回归生成的决策树抽取模型</a:t>
              </a:r>
            </a:p>
          </p:txBody>
        </p:sp>
        <p:sp>
          <p:nvSpPr>
            <p:cNvPr id="20" name="직사각형 31">
              <a:extLst>
                <a:ext uri="{FF2B5EF4-FFF2-40B4-BE49-F238E27FC236}">
                  <a16:creationId xmlns:a16="http://schemas.microsoft.com/office/drawing/2014/main" id="{36FD89BA-3D1D-63A7-1D5B-84704EEC6FB4}"/>
                </a:ext>
              </a:extLst>
            </p:cNvPr>
            <p:cNvSpPr>
              <a:spLocks noChangeArrowheads="1"/>
            </p:cNvSpPr>
            <p:nvPr/>
          </p:nvSpPr>
          <p:spPr bwMode="auto">
            <a:xfrm>
              <a:off x="2360468" y="3592252"/>
              <a:ext cx="7000337" cy="52771"/>
            </a:xfrm>
            <a:prstGeom prst="rect">
              <a:avLst/>
            </a:prstGeom>
            <a:solidFill>
              <a:schemeClr val="bg1">
                <a:lumMod val="85000"/>
              </a:schemeClr>
            </a:solidFill>
            <a:ln w="3175" algn="ctr">
              <a:noFill/>
              <a:miter lim="800000"/>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dirty="0">
                <a:ln>
                  <a:noFill/>
                </a:ln>
                <a:solidFill>
                  <a:schemeClr val="accent6">
                    <a:lumMod val="50000"/>
                  </a:schemeClr>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21" name="직사각형 31">
              <a:extLst>
                <a:ext uri="{FF2B5EF4-FFF2-40B4-BE49-F238E27FC236}">
                  <a16:creationId xmlns:a16="http://schemas.microsoft.com/office/drawing/2014/main" id="{CC5CAE06-D2D3-685F-F4C7-C96B11241F28}"/>
                </a:ext>
              </a:extLst>
            </p:cNvPr>
            <p:cNvSpPr>
              <a:spLocks noChangeAspect="1" noChangeArrowheads="1"/>
            </p:cNvSpPr>
            <p:nvPr/>
          </p:nvSpPr>
          <p:spPr bwMode="auto">
            <a:xfrm>
              <a:off x="1659295" y="3140968"/>
              <a:ext cx="600824" cy="505572"/>
            </a:xfrm>
            <a:prstGeom prst="roundRect">
              <a:avLst>
                <a:gd name="adj" fmla="val 11119"/>
              </a:avLst>
            </a:prstGeom>
            <a:noFill/>
            <a:ln w="3175" algn="ctr">
              <a:solidFill>
                <a:schemeClr val="tx1">
                  <a:lumMod val="50000"/>
                  <a:lumOff val="50000"/>
                </a:schemeClr>
              </a:solidFill>
              <a:miter lim="800000"/>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22" name="矩形 21">
              <a:extLst>
                <a:ext uri="{FF2B5EF4-FFF2-40B4-BE49-F238E27FC236}">
                  <a16:creationId xmlns:a16="http://schemas.microsoft.com/office/drawing/2014/main" id="{8484199F-1B35-879A-FF16-2AE1782720C7}"/>
                </a:ext>
              </a:extLst>
            </p:cNvPr>
            <p:cNvSpPr/>
            <p:nvPr/>
          </p:nvSpPr>
          <p:spPr bwMode="auto">
            <a:xfrm>
              <a:off x="1691460" y="3103365"/>
              <a:ext cx="549910" cy="583565"/>
            </a:xfrm>
            <a:prstGeom prst="rect">
              <a:avLst/>
            </a:prstGeom>
          </p:spPr>
          <p:txBody>
            <a:bodyPr wrap="none" anchor="ctr">
              <a:spAutoFit/>
            </a:bodyPr>
            <a:lstStyle/>
            <a:p>
              <a:pPr lvl="0" algn="ctr">
                <a:defRPr/>
              </a:pPr>
              <a:r>
                <a:rPr lang="en-US" altLang="zh-CN" sz="3200" b="1" kern="0"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4.</a:t>
              </a:r>
              <a:endParaRPr lang="zh-CN" altLang="en-US" sz="3200" b="1" kern="0" dirty="0">
                <a:solidFill>
                  <a:srgbClr val="FF0000"/>
                </a:solidFill>
                <a:latin typeface="微软雅黑" panose="020B0503020204020204" pitchFamily="34" charset="-122"/>
                <a:ea typeface="微软雅黑" panose="020B0503020204020204" pitchFamily="34" charset="-122"/>
                <a:cs typeface="Arial" panose="020B0604020202020204" pitchFamily="34" charset="0"/>
              </a:endParaRPr>
            </a:p>
          </p:txBody>
        </p:sp>
      </p:grpSp>
    </p:spTree>
    <p:extLst>
      <p:ext uri="{BB962C8B-B14F-4D97-AF65-F5344CB8AC3E}">
        <p14:creationId xmlns:p14="http://schemas.microsoft.com/office/powerpoint/2010/main" val="30805525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zh-CN" altLang="en-US" sz="3200" b="1" kern="0" dirty="0">
                <a:latin typeface="微软雅黑" panose="020B0503020204020204" pitchFamily="34" charset="-122"/>
                <a:ea typeface="微软雅黑" panose="020B0503020204020204" pitchFamily="34" charset="-122"/>
                <a:cs typeface="Arial" panose="020B0604020202020204" pitchFamily="34" charset="0"/>
              </a:rPr>
              <a:t>基于集合生成的实体关系联合抽取模型</a:t>
            </a:r>
          </a:p>
        </p:txBody>
      </p:sp>
      <p:sp>
        <p:nvSpPr>
          <p:cNvPr id="3" name="文本框 2"/>
          <p:cNvSpPr txBox="1"/>
          <p:nvPr/>
        </p:nvSpPr>
        <p:spPr>
          <a:xfrm>
            <a:off x="327660" y="5149850"/>
            <a:ext cx="5934638" cy="276999"/>
          </a:xfrm>
          <a:prstGeom prst="rect">
            <a:avLst/>
          </a:prstGeom>
          <a:noFill/>
        </p:spPr>
        <p:txBody>
          <a:bodyPr wrap="none" rtlCol="0" anchor="t">
            <a:spAutoFit/>
          </a:bodyPr>
          <a:lstStyle/>
          <a:p>
            <a:r>
              <a:rPr lang="en-US" altLang="zh-CN" sz="1200" kern="0" dirty="0">
                <a:cs typeface="Arial" panose="020B0604020202020204" pitchFamily="34" charset="0"/>
                <a:sym typeface="+mn-ea"/>
              </a:rPr>
              <a:t>Yuxin He, </a:t>
            </a:r>
            <a:r>
              <a:rPr lang="en-US" altLang="zh-CN" sz="1200" kern="0" dirty="0" err="1">
                <a:cs typeface="Arial" panose="020B0604020202020204" pitchFamily="34" charset="0"/>
                <a:sym typeface="+mn-ea"/>
              </a:rPr>
              <a:t>Buzhou</a:t>
            </a:r>
            <a:r>
              <a:rPr lang="en-US" altLang="zh-CN" sz="1200" kern="0" dirty="0">
                <a:cs typeface="Arial" panose="020B0604020202020204" pitchFamily="34" charset="0"/>
                <a:sym typeface="+mn-ea"/>
              </a:rPr>
              <a:t> Tang. Joint Extraction of Entities and Relations via Bipartite Set Prediction.</a:t>
            </a:r>
            <a:endParaRPr lang="zh-CN" altLang="en-US" sz="1200" kern="0" dirty="0">
              <a:cs typeface="Arial" panose="020B0604020202020204" pitchFamily="34" charset="0"/>
              <a:sym typeface="+mn-ea"/>
            </a:endParaRPr>
          </a:p>
        </p:txBody>
      </p:sp>
      <p:sp>
        <p:nvSpPr>
          <p:cNvPr id="6" name="文本框 5"/>
          <p:cNvSpPr txBox="1"/>
          <p:nvPr/>
        </p:nvSpPr>
        <p:spPr>
          <a:xfrm>
            <a:off x="251460" y="4517390"/>
            <a:ext cx="8564880" cy="632460"/>
          </a:xfrm>
          <a:prstGeom prst="rect">
            <a:avLst/>
          </a:prstGeom>
          <a:noFill/>
        </p:spPr>
        <p:txBody>
          <a:bodyPr wrap="square" rtlCol="0" anchor="t">
            <a:spAutoFit/>
          </a:bodyPr>
          <a:lstStyle/>
          <a:p>
            <a:pPr>
              <a:lnSpc>
                <a:spcPct val="110000"/>
              </a:lnSpc>
            </a:pPr>
            <a:r>
              <a:rPr lang="zh-CN" altLang="en-US" sz="1600" b="1" dirty="0">
                <a:latin typeface="微软雅黑" panose="020B0503020204020204" pitchFamily="34" charset="-122"/>
                <a:ea typeface="微软雅黑" panose="020B0503020204020204" pitchFamily="34" charset="-122"/>
                <a:sym typeface="+mn-ea"/>
              </a:rPr>
              <a:t>动机：</a:t>
            </a:r>
            <a:r>
              <a:rPr lang="zh-CN" altLang="en-US" sz="1600" b="1" dirty="0">
                <a:latin typeface="Calibri" panose="020F0502020204030204" charset="0"/>
                <a:ea typeface="微软雅黑" panose="020B0503020204020204" pitchFamily="34" charset="-122"/>
                <a:sym typeface="+mn-ea"/>
              </a:rPr>
              <a:t>①</a:t>
            </a:r>
            <a:r>
              <a:rPr lang="en-US" altLang="zh-CN" sz="1600" b="1" dirty="0">
                <a:latin typeface="Calibri" panose="020F0502020204030204" charset="0"/>
                <a:ea typeface="微软雅黑" panose="020B0503020204020204" pitchFamily="34" charset="-122"/>
                <a:sym typeface="+mn-ea"/>
              </a:rPr>
              <a:t> </a:t>
            </a:r>
            <a:r>
              <a:rPr lang="zh-CN" altLang="en-US" sz="1600" b="1" dirty="0">
                <a:latin typeface="微软雅黑" panose="020B0503020204020204" pitchFamily="34" charset="-122"/>
                <a:ea typeface="微软雅黑" panose="020B0503020204020204" pitchFamily="34" charset="-122"/>
                <a:sym typeface="+mn-ea"/>
              </a:rPr>
              <a:t>实体关系联合抽取任务的目标输出本质上是实体集合</a:t>
            </a:r>
            <a:r>
              <a:rPr lang="en-US" altLang="zh-CN" sz="1600" b="1" dirty="0">
                <a:latin typeface="微软雅黑" panose="020B0503020204020204" pitchFamily="34" charset="-122"/>
                <a:ea typeface="微软雅黑" panose="020B0503020204020204" pitchFamily="34" charset="-122"/>
                <a:sym typeface="+mn-ea"/>
              </a:rPr>
              <a:t>+</a:t>
            </a:r>
            <a:r>
              <a:rPr lang="zh-CN" altLang="en-US" sz="1600" b="1" dirty="0">
                <a:latin typeface="微软雅黑" panose="020B0503020204020204" pitchFamily="34" charset="-122"/>
                <a:ea typeface="微软雅黑" panose="020B0503020204020204" pitchFamily="34" charset="-122"/>
                <a:sym typeface="+mn-ea"/>
              </a:rPr>
              <a:t>关系集合</a:t>
            </a:r>
          </a:p>
          <a:p>
            <a:pPr>
              <a:lnSpc>
                <a:spcPct val="110000"/>
              </a:lnSpc>
            </a:pPr>
            <a:r>
              <a:rPr lang="zh-CN" altLang="en-US" sz="1600" b="1" dirty="0">
                <a:latin typeface="微软雅黑" panose="020B0503020204020204" pitchFamily="34" charset="-122"/>
                <a:ea typeface="微软雅黑" panose="020B0503020204020204" pitchFamily="34" charset="-122"/>
                <a:sym typeface="+mn-ea"/>
              </a:rPr>
              <a:t> </a:t>
            </a:r>
            <a:r>
              <a:rPr lang="en-US" altLang="zh-CN" sz="1600" b="1" dirty="0">
                <a:latin typeface="微软雅黑" panose="020B0503020204020204" pitchFamily="34" charset="-122"/>
                <a:ea typeface="微软雅黑" panose="020B0503020204020204" pitchFamily="34" charset="-122"/>
                <a:sym typeface="+mn-ea"/>
              </a:rPr>
              <a:t>         </a:t>
            </a:r>
            <a:r>
              <a:rPr lang="zh-CN" altLang="en-US" sz="1600" b="1" dirty="0">
                <a:latin typeface="Calibri" panose="020F0502020204030204" charset="0"/>
                <a:ea typeface="微软雅黑" panose="020B0503020204020204" pitchFamily="34" charset="-122"/>
                <a:sym typeface="+mn-ea"/>
              </a:rPr>
              <a:t>②</a:t>
            </a:r>
            <a:r>
              <a:rPr lang="en-US" altLang="zh-CN" sz="1600" b="1" dirty="0">
                <a:latin typeface="Calibri" panose="020F0502020204030204" charset="0"/>
                <a:ea typeface="微软雅黑" panose="020B0503020204020204" pitchFamily="34" charset="-122"/>
                <a:sym typeface="+mn-ea"/>
              </a:rPr>
              <a:t> </a:t>
            </a:r>
            <a:r>
              <a:rPr lang="zh-CN" altLang="en-US" sz="1600" b="1" dirty="0">
                <a:latin typeface="Calibri" panose="020F0502020204030204" charset="0"/>
                <a:ea typeface="微软雅黑" panose="020B0503020204020204" pitchFamily="34" charset="-122"/>
                <a:sym typeface="+mn-ea"/>
              </a:rPr>
              <a:t>如何在并行生成实体集合和关系集合的同时满足两个集合间的相互约束</a:t>
            </a:r>
          </a:p>
        </p:txBody>
      </p:sp>
      <p:pic>
        <p:nvPicPr>
          <p:cNvPr id="7" name="图片 6">
            <a:extLst>
              <a:ext uri="{FF2B5EF4-FFF2-40B4-BE49-F238E27FC236}">
                <a16:creationId xmlns:a16="http://schemas.microsoft.com/office/drawing/2014/main" id="{46758A41-0E2E-4294-B179-79A11CCD1C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7559" y="958398"/>
            <a:ext cx="6032682" cy="3524816"/>
          </a:xfrm>
          <a:prstGeom prst="rect">
            <a:avLst/>
          </a:prstGeom>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zh-CN" sz="3000" kern="0" dirty="0" err="1">
                <a:cs typeface="Arial" panose="020B0604020202020204" pitchFamily="34" charset="0"/>
              </a:rPr>
              <a:t>BiSPN</a:t>
            </a:r>
            <a:r>
              <a:rPr lang="en-US" altLang="zh-CN" sz="3000" kern="0" dirty="0">
                <a:cs typeface="Arial" panose="020B0604020202020204" pitchFamily="34" charset="0"/>
              </a:rPr>
              <a:t>-</a:t>
            </a:r>
            <a:r>
              <a:rPr lang="zh-CN" altLang="en-US" sz="3000" kern="0" dirty="0" err="1">
                <a:cs typeface="Arial" panose="020B0604020202020204" pitchFamily="34" charset="0"/>
              </a:rPr>
              <a:t>总体框架</a:t>
            </a:r>
          </a:p>
        </p:txBody>
      </p:sp>
      <p:sp>
        <p:nvSpPr>
          <p:cNvPr id="6" name="文本框 5"/>
          <p:cNvSpPr txBox="1"/>
          <p:nvPr/>
        </p:nvSpPr>
        <p:spPr>
          <a:xfrm>
            <a:off x="611560" y="4584727"/>
            <a:ext cx="8204711" cy="984885"/>
          </a:xfrm>
          <a:prstGeom prst="rect">
            <a:avLst/>
          </a:prstGeom>
          <a:noFill/>
        </p:spPr>
        <p:txBody>
          <a:bodyPr wrap="square" rtlCol="0">
            <a:spAutoFit/>
          </a:bodyPr>
          <a:lstStyle/>
          <a:p>
            <a:pPr indent="0">
              <a:spcAft>
                <a:spcPts val="600"/>
              </a:spcAft>
              <a:buFont typeface="Wingdings" panose="05000000000000000000" pitchFamily="2" charset="2"/>
              <a:buNone/>
            </a:pPr>
            <a:r>
              <a:rPr lang="zh-CN" altLang="en-US" sz="1600" dirty="0">
                <a:latin typeface="Calibri" panose="020F0502020204030204" charset="0"/>
                <a:ea typeface="微软雅黑" panose="020B0503020204020204" pitchFamily="34" charset="-122"/>
              </a:rPr>
              <a:t>① 一系列可学习的实体</a:t>
            </a:r>
            <a:r>
              <a:rPr lang="en-US" altLang="zh-CN" sz="1600" dirty="0">
                <a:latin typeface="Calibri" panose="020F0502020204030204" charset="0"/>
                <a:ea typeface="微软雅黑" panose="020B0503020204020204" pitchFamily="34" charset="-122"/>
              </a:rPr>
              <a:t>Queries</a:t>
            </a:r>
            <a:r>
              <a:rPr lang="zh-CN" altLang="en-US" sz="1600" dirty="0">
                <a:latin typeface="Calibri" panose="020F0502020204030204" charset="0"/>
                <a:ea typeface="微软雅黑" panose="020B0503020204020204" pitchFamily="34" charset="-122"/>
              </a:rPr>
              <a:t>向量和关系</a:t>
            </a:r>
            <a:r>
              <a:rPr lang="en-US" altLang="zh-CN" sz="1600" dirty="0">
                <a:latin typeface="Calibri" panose="020F0502020204030204" charset="0"/>
                <a:ea typeface="微软雅黑" panose="020B0503020204020204" pitchFamily="34" charset="-122"/>
              </a:rPr>
              <a:t>Queries</a:t>
            </a:r>
            <a:r>
              <a:rPr lang="zh-CN" altLang="en-US" sz="1600" dirty="0">
                <a:latin typeface="Calibri" panose="020F0502020204030204" charset="0"/>
                <a:ea typeface="微软雅黑" panose="020B0503020204020204" pitchFamily="34" charset="-122"/>
              </a:rPr>
              <a:t>向量</a:t>
            </a:r>
            <a:endParaRPr lang="en-US" altLang="zh-CN" sz="1600" dirty="0">
              <a:latin typeface="Calibri" panose="020F0502020204030204" charset="0"/>
              <a:ea typeface="微软雅黑" panose="020B0503020204020204" pitchFamily="34" charset="-122"/>
            </a:endParaRPr>
          </a:p>
          <a:p>
            <a:pPr indent="0">
              <a:spcAft>
                <a:spcPts val="600"/>
              </a:spcAft>
              <a:buFont typeface="Wingdings" panose="05000000000000000000" pitchFamily="2" charset="2"/>
              <a:buNone/>
            </a:pPr>
            <a:r>
              <a:rPr lang="zh-CN" altLang="en-US" sz="1600" dirty="0">
                <a:latin typeface="Calibri" panose="020F0502020204030204" charset="0"/>
                <a:ea typeface="微软雅黑" panose="020B0503020204020204" pitchFamily="34" charset="-122"/>
              </a:rPr>
              <a:t>② 共享编码器</a:t>
            </a:r>
            <a:r>
              <a:rPr lang="en-US" altLang="zh-CN" sz="1600" dirty="0">
                <a:latin typeface="Calibri" panose="020F0502020204030204" charset="0"/>
                <a:ea typeface="微软雅黑" panose="020B0503020204020204" pitchFamily="34" charset="-122"/>
              </a:rPr>
              <a:t>/</a:t>
            </a:r>
            <a:r>
              <a:rPr lang="zh-CN" altLang="en-US" sz="1600" dirty="0">
                <a:latin typeface="Calibri" panose="020F0502020204030204" charset="0"/>
                <a:ea typeface="微软雅黑" panose="020B0503020204020204" pitchFamily="34" charset="-122"/>
              </a:rPr>
              <a:t>共享解码器</a:t>
            </a:r>
            <a:endParaRPr lang="en-US" altLang="zh-CN" sz="1600" dirty="0">
              <a:latin typeface="Calibri" panose="020F0502020204030204" charset="0"/>
              <a:ea typeface="微软雅黑" panose="020B0503020204020204" pitchFamily="34" charset="-122"/>
            </a:endParaRPr>
          </a:p>
          <a:p>
            <a:pPr indent="0">
              <a:spcAft>
                <a:spcPts val="600"/>
              </a:spcAft>
              <a:buFont typeface="Wingdings" panose="05000000000000000000" pitchFamily="2" charset="2"/>
              <a:buNone/>
            </a:pPr>
            <a:r>
              <a:rPr lang="zh-CN" altLang="en-US" sz="1600" dirty="0">
                <a:latin typeface="Calibri" panose="020F0502020204030204" charset="0"/>
                <a:ea typeface="微软雅黑" panose="020B0503020204020204" pitchFamily="34" charset="-122"/>
              </a:rPr>
              <a:t>③ 实体集合生成模块</a:t>
            </a:r>
            <a:r>
              <a:rPr lang="en-US" altLang="zh-CN" sz="1600" dirty="0">
                <a:latin typeface="Calibri" panose="020F0502020204030204" charset="0"/>
                <a:ea typeface="微软雅黑" panose="020B0503020204020204" pitchFamily="34" charset="-122"/>
              </a:rPr>
              <a:t>/</a:t>
            </a:r>
            <a:r>
              <a:rPr lang="zh-CN" altLang="en-US" sz="1600" dirty="0">
                <a:latin typeface="Calibri" panose="020F0502020204030204" charset="0"/>
                <a:ea typeface="微软雅黑" panose="020B0503020204020204" pitchFamily="34" charset="-122"/>
              </a:rPr>
              <a:t>关系集合生成模块</a:t>
            </a:r>
            <a:endParaRPr lang="en-US" altLang="zh-CN" sz="1600" dirty="0">
              <a:latin typeface="+mj-lt"/>
              <a:ea typeface="微软雅黑" panose="020B0503020204020204" pitchFamily="34" charset="-122"/>
            </a:endParaRPr>
          </a:p>
        </p:txBody>
      </p:sp>
      <p:pic>
        <p:nvPicPr>
          <p:cNvPr id="413" name="图片 412">
            <a:extLst>
              <a:ext uri="{FF2B5EF4-FFF2-40B4-BE49-F238E27FC236}">
                <a16:creationId xmlns:a16="http://schemas.microsoft.com/office/drawing/2014/main" id="{2AEEF8BA-6B1C-044B-5FCF-76D981ED7D1A}"/>
              </a:ext>
            </a:extLst>
          </p:cNvPr>
          <p:cNvPicPr>
            <a:picLocks noChangeAspect="1"/>
          </p:cNvPicPr>
          <p:nvPr/>
        </p:nvPicPr>
        <p:blipFill>
          <a:blip r:embed="rId3"/>
          <a:stretch>
            <a:fillRect/>
          </a:stretch>
        </p:blipFill>
        <p:spPr>
          <a:xfrm>
            <a:off x="1871700" y="833336"/>
            <a:ext cx="5400600" cy="3751391"/>
          </a:xfrm>
          <a:prstGeom prst="rect">
            <a:avLst/>
          </a:prstGeom>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zh-CN" sz="3000" kern="0" dirty="0" err="1">
                <a:cs typeface="Arial" panose="020B0604020202020204" pitchFamily="34" charset="0"/>
              </a:rPr>
              <a:t>BiSPN</a:t>
            </a:r>
            <a:r>
              <a:rPr lang="en-US" altLang="zh-CN" sz="3000" kern="0" dirty="0">
                <a:cs typeface="Arial" panose="020B0604020202020204" pitchFamily="34" charset="0"/>
              </a:rPr>
              <a:t>-</a:t>
            </a:r>
            <a:r>
              <a:rPr lang="zh-CN" altLang="en-US" sz="3000" kern="0" dirty="0">
                <a:cs typeface="Arial" panose="020B0604020202020204" pitchFamily="34" charset="0"/>
              </a:rPr>
              <a:t>共享编码器</a:t>
            </a:r>
          </a:p>
        </p:txBody>
      </p:sp>
      <p:sp>
        <p:nvSpPr>
          <p:cNvPr id="6" name="文本框 5"/>
          <p:cNvSpPr txBox="1"/>
          <p:nvPr/>
        </p:nvSpPr>
        <p:spPr>
          <a:xfrm>
            <a:off x="467544" y="4644000"/>
            <a:ext cx="8420735" cy="686919"/>
          </a:xfrm>
          <a:prstGeom prst="rect">
            <a:avLst/>
          </a:prstGeom>
          <a:noFill/>
        </p:spPr>
        <p:txBody>
          <a:bodyPr wrap="square" rtlCol="0">
            <a:spAutoFit/>
          </a:bodyPr>
          <a:lstStyle/>
          <a:p>
            <a:pPr indent="0">
              <a:lnSpc>
                <a:spcPct val="125000"/>
              </a:lnSpc>
              <a:spcAft>
                <a:spcPts val="600"/>
              </a:spcAft>
              <a:buFont typeface="Wingdings" panose="05000000000000000000" pitchFamily="2" charset="2"/>
              <a:buNone/>
            </a:pPr>
            <a:r>
              <a:rPr lang="zh-CN" altLang="en-US" sz="1400" dirty="0">
                <a:latin typeface="Calibri" panose="020F0502020204030204" charset="0"/>
                <a:ea typeface="微软雅黑" panose="020B0503020204020204" pitchFamily="34" charset="-122"/>
              </a:rPr>
              <a:t>① 将一系列可学习的实体</a:t>
            </a:r>
            <a:r>
              <a:rPr lang="en-US" altLang="zh-CN" sz="1400" dirty="0">
                <a:latin typeface="Calibri" panose="020F0502020204030204" charset="0"/>
                <a:ea typeface="微软雅黑" panose="020B0503020204020204" pitchFamily="34" charset="-122"/>
              </a:rPr>
              <a:t>Queries</a:t>
            </a:r>
            <a:r>
              <a:rPr lang="zh-CN" altLang="en-US" sz="1400" dirty="0">
                <a:latin typeface="Calibri" panose="020F0502020204030204" charset="0"/>
                <a:ea typeface="微软雅黑" panose="020B0503020204020204" pitchFamily="34" charset="-122"/>
              </a:rPr>
              <a:t>向量和关系</a:t>
            </a:r>
            <a:r>
              <a:rPr lang="en-US" altLang="zh-CN" sz="1400" dirty="0">
                <a:latin typeface="Calibri" panose="020F0502020204030204" charset="0"/>
                <a:ea typeface="微软雅黑" panose="020B0503020204020204" pitchFamily="34" charset="-122"/>
              </a:rPr>
              <a:t>Queries</a:t>
            </a:r>
            <a:r>
              <a:rPr lang="zh-CN" altLang="en-US" sz="1400" dirty="0">
                <a:latin typeface="Calibri" panose="020F0502020204030204" charset="0"/>
                <a:ea typeface="微软雅黑" panose="020B0503020204020204" pitchFamily="34" charset="-122"/>
              </a:rPr>
              <a:t>向量共同输入到预训练语言模型</a:t>
            </a:r>
            <a:endParaRPr lang="en-US" altLang="zh-CN" sz="1400" dirty="0">
              <a:latin typeface="+mj-lt"/>
              <a:ea typeface="微软雅黑" panose="020B0503020204020204" pitchFamily="34" charset="-122"/>
            </a:endParaRPr>
          </a:p>
          <a:p>
            <a:pPr indent="0">
              <a:lnSpc>
                <a:spcPct val="125000"/>
              </a:lnSpc>
              <a:spcAft>
                <a:spcPts val="600"/>
              </a:spcAft>
              <a:buFont typeface="Wingdings" panose="05000000000000000000" pitchFamily="2" charset="2"/>
              <a:buNone/>
            </a:pPr>
            <a:r>
              <a:rPr lang="zh-CN" altLang="en-US" sz="1400" dirty="0">
                <a:latin typeface="Calibri" panose="020F0502020204030204" charset="0"/>
                <a:ea typeface="微软雅黑" panose="020B0503020204020204" pitchFamily="34" charset="-122"/>
              </a:rPr>
              <a:t>② 人为设置</a:t>
            </a:r>
            <a:r>
              <a:rPr lang="en-US" altLang="zh-CN" sz="1400" dirty="0">
                <a:latin typeface="Calibri" panose="020F0502020204030204" charset="0"/>
                <a:ea typeface="微软雅黑" panose="020B0503020204020204" pitchFamily="34" charset="-122"/>
              </a:rPr>
              <a:t>Attention Mask</a:t>
            </a:r>
            <a:r>
              <a:rPr lang="zh-CN" altLang="en-US" sz="1400" dirty="0">
                <a:latin typeface="Calibri" panose="020F0502020204030204" charset="0"/>
                <a:ea typeface="微软雅黑" panose="020B0503020204020204" pitchFamily="34" charset="-122"/>
              </a:rPr>
              <a:t>以控制文本编码与</a:t>
            </a:r>
            <a:r>
              <a:rPr lang="en-US" altLang="zh-CN" sz="1400" dirty="0">
                <a:latin typeface="Calibri" panose="020F0502020204030204" charset="0"/>
                <a:ea typeface="微软雅黑" panose="020B0503020204020204" pitchFamily="34" charset="-122"/>
              </a:rPr>
              <a:t>Queries</a:t>
            </a:r>
            <a:r>
              <a:rPr lang="zh-CN" altLang="en-US" sz="1400" dirty="0">
                <a:latin typeface="Calibri" panose="020F0502020204030204" charset="0"/>
                <a:ea typeface="微软雅黑" panose="020B0503020204020204" pitchFamily="34" charset="-122"/>
              </a:rPr>
              <a:t>向量之间的可见性（单向自注意力）</a:t>
            </a:r>
            <a:endParaRPr lang="en-US" altLang="zh-CN" sz="1400" dirty="0">
              <a:latin typeface="+mj-lt"/>
              <a:ea typeface="微软雅黑" panose="020B0503020204020204" pitchFamily="34" charset="-122"/>
            </a:endParaRPr>
          </a:p>
        </p:txBody>
      </p:sp>
      <p:pic>
        <p:nvPicPr>
          <p:cNvPr id="413" name="图片 412">
            <a:extLst>
              <a:ext uri="{FF2B5EF4-FFF2-40B4-BE49-F238E27FC236}">
                <a16:creationId xmlns:a16="http://schemas.microsoft.com/office/drawing/2014/main" id="{2AEEF8BA-6B1C-044B-5FCF-76D981ED7D1A}"/>
              </a:ext>
            </a:extLst>
          </p:cNvPr>
          <p:cNvPicPr>
            <a:picLocks noChangeAspect="1"/>
          </p:cNvPicPr>
          <p:nvPr/>
        </p:nvPicPr>
        <p:blipFill>
          <a:blip r:embed="rId3"/>
          <a:stretch>
            <a:fillRect/>
          </a:stretch>
        </p:blipFill>
        <p:spPr>
          <a:xfrm>
            <a:off x="1871700" y="833336"/>
            <a:ext cx="5400600" cy="3751391"/>
          </a:xfrm>
          <a:prstGeom prst="rect">
            <a:avLst/>
          </a:prstGeom>
        </p:spPr>
      </p:pic>
      <p:sp>
        <p:nvSpPr>
          <p:cNvPr id="3" name="矩形 2">
            <a:extLst>
              <a:ext uri="{FF2B5EF4-FFF2-40B4-BE49-F238E27FC236}">
                <a16:creationId xmlns:a16="http://schemas.microsoft.com/office/drawing/2014/main" id="{18546AB8-4E97-D921-3F92-121D57380569}"/>
              </a:ext>
            </a:extLst>
          </p:cNvPr>
          <p:cNvSpPr/>
          <p:nvPr/>
        </p:nvSpPr>
        <p:spPr>
          <a:xfrm>
            <a:off x="1881260" y="3651969"/>
            <a:ext cx="4634956" cy="93275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60024048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zh-CN" sz="3000" kern="0" dirty="0" err="1">
                <a:cs typeface="Arial" panose="020B0604020202020204" pitchFamily="34" charset="0"/>
              </a:rPr>
              <a:t>BiSPN</a:t>
            </a:r>
            <a:r>
              <a:rPr lang="en-US" altLang="zh-CN" sz="3000" kern="0" dirty="0">
                <a:cs typeface="Arial" panose="020B0604020202020204" pitchFamily="34" charset="0"/>
              </a:rPr>
              <a:t>-</a:t>
            </a:r>
            <a:r>
              <a:rPr lang="zh-CN" altLang="en-US" sz="3000" kern="0" dirty="0">
                <a:cs typeface="Arial" panose="020B0604020202020204" pitchFamily="34" charset="0"/>
              </a:rPr>
              <a:t>共享解码器</a:t>
            </a:r>
          </a:p>
        </p:txBody>
      </p:sp>
      <p:sp>
        <p:nvSpPr>
          <p:cNvPr id="6" name="文本框 5"/>
          <p:cNvSpPr txBox="1"/>
          <p:nvPr/>
        </p:nvSpPr>
        <p:spPr>
          <a:xfrm>
            <a:off x="468000" y="4644000"/>
            <a:ext cx="8420735" cy="686919"/>
          </a:xfrm>
          <a:prstGeom prst="rect">
            <a:avLst/>
          </a:prstGeom>
          <a:noFill/>
        </p:spPr>
        <p:txBody>
          <a:bodyPr wrap="square" rtlCol="0">
            <a:spAutoFit/>
          </a:bodyPr>
          <a:lstStyle/>
          <a:p>
            <a:pPr indent="0">
              <a:lnSpc>
                <a:spcPct val="125000"/>
              </a:lnSpc>
              <a:spcAft>
                <a:spcPts val="600"/>
              </a:spcAft>
              <a:buFont typeface="Wingdings" panose="05000000000000000000" pitchFamily="2" charset="2"/>
              <a:buNone/>
            </a:pPr>
            <a:r>
              <a:rPr lang="zh-CN" altLang="en-US" sz="1400" dirty="0">
                <a:latin typeface="Calibri" panose="020F0502020204030204" charset="0"/>
                <a:ea typeface="微软雅黑" panose="020B0503020204020204" pitchFamily="34" charset="-122"/>
              </a:rPr>
              <a:t>① 文本编码作为解码语境</a:t>
            </a:r>
            <a:endParaRPr lang="en-US" altLang="zh-CN" sz="1400" dirty="0">
              <a:latin typeface="+mj-lt"/>
              <a:ea typeface="微软雅黑" panose="020B0503020204020204" pitchFamily="34" charset="-122"/>
            </a:endParaRPr>
          </a:p>
          <a:p>
            <a:pPr indent="0">
              <a:lnSpc>
                <a:spcPct val="125000"/>
              </a:lnSpc>
              <a:spcAft>
                <a:spcPts val="600"/>
              </a:spcAft>
              <a:buFont typeface="Wingdings" panose="05000000000000000000" pitchFamily="2" charset="2"/>
              <a:buNone/>
            </a:pPr>
            <a:r>
              <a:rPr lang="zh-CN" altLang="en-US" sz="1400" dirty="0">
                <a:latin typeface="Calibri" panose="020F0502020204030204" charset="0"/>
                <a:ea typeface="微软雅黑" panose="020B0503020204020204" pitchFamily="34" charset="-122"/>
              </a:rPr>
              <a:t>② 通过与文本编码表示之间的单向自注意力以及内部的双向自注意力更新</a:t>
            </a:r>
            <a:r>
              <a:rPr lang="en-US" altLang="zh-CN" sz="1400" dirty="0">
                <a:latin typeface="Calibri" panose="020F0502020204030204" charset="0"/>
                <a:ea typeface="微软雅黑" panose="020B0503020204020204" pitchFamily="34" charset="-122"/>
              </a:rPr>
              <a:t>Queries</a:t>
            </a:r>
            <a:r>
              <a:rPr lang="zh-CN" altLang="en-US" sz="1400" dirty="0">
                <a:latin typeface="Calibri" panose="020F0502020204030204" charset="0"/>
                <a:ea typeface="微软雅黑" panose="020B0503020204020204" pitchFamily="34" charset="-122"/>
              </a:rPr>
              <a:t>向量</a:t>
            </a:r>
            <a:endParaRPr lang="en-US" altLang="zh-CN" sz="1400" dirty="0">
              <a:latin typeface="+mj-lt"/>
              <a:ea typeface="微软雅黑" panose="020B0503020204020204" pitchFamily="34" charset="-122"/>
            </a:endParaRPr>
          </a:p>
        </p:txBody>
      </p:sp>
      <p:pic>
        <p:nvPicPr>
          <p:cNvPr id="413" name="图片 412">
            <a:extLst>
              <a:ext uri="{FF2B5EF4-FFF2-40B4-BE49-F238E27FC236}">
                <a16:creationId xmlns:a16="http://schemas.microsoft.com/office/drawing/2014/main" id="{2AEEF8BA-6B1C-044B-5FCF-76D981ED7D1A}"/>
              </a:ext>
            </a:extLst>
          </p:cNvPr>
          <p:cNvPicPr>
            <a:picLocks noChangeAspect="1"/>
          </p:cNvPicPr>
          <p:nvPr/>
        </p:nvPicPr>
        <p:blipFill>
          <a:blip r:embed="rId3"/>
          <a:stretch>
            <a:fillRect/>
          </a:stretch>
        </p:blipFill>
        <p:spPr>
          <a:xfrm>
            <a:off x="1871700" y="833336"/>
            <a:ext cx="5400600" cy="3751391"/>
          </a:xfrm>
          <a:prstGeom prst="rect">
            <a:avLst/>
          </a:prstGeom>
        </p:spPr>
      </p:pic>
      <p:sp>
        <p:nvSpPr>
          <p:cNvPr id="3" name="矩形 2">
            <a:extLst>
              <a:ext uri="{FF2B5EF4-FFF2-40B4-BE49-F238E27FC236}">
                <a16:creationId xmlns:a16="http://schemas.microsoft.com/office/drawing/2014/main" id="{712F6536-9774-EF7A-C6D6-094A68F1FE18}"/>
              </a:ext>
            </a:extLst>
          </p:cNvPr>
          <p:cNvSpPr/>
          <p:nvPr/>
        </p:nvSpPr>
        <p:spPr>
          <a:xfrm>
            <a:off x="1871700" y="3003897"/>
            <a:ext cx="4716524" cy="648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1748576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zh-CN" altLang="en-US" sz="3000" kern="0" dirty="0" err="1">
                <a:cs typeface="Arial" panose="020B0604020202020204" pitchFamily="34" charset="0"/>
              </a:rPr>
              <a:t>基于集合生成的多类型通用实体识别模型</a:t>
            </a:r>
            <a:endParaRPr lang="en-US" altLang="zh-CN" sz="3000" kern="0" dirty="0">
              <a:cs typeface="Arial" panose="020B0604020202020204" pitchFamily="34" charset="0"/>
            </a:endParaRP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05" y="1131570"/>
            <a:ext cx="7514590" cy="3397885"/>
          </a:xfrm>
          <a:prstGeom prst="rect">
            <a:avLst/>
          </a:prstGeom>
        </p:spPr>
      </p:pic>
      <p:sp>
        <p:nvSpPr>
          <p:cNvPr id="3" name="文本框 2"/>
          <p:cNvSpPr txBox="1"/>
          <p:nvPr/>
        </p:nvSpPr>
        <p:spPr>
          <a:xfrm>
            <a:off x="323215" y="5092065"/>
            <a:ext cx="6852285" cy="275590"/>
          </a:xfrm>
          <a:prstGeom prst="rect">
            <a:avLst/>
          </a:prstGeom>
          <a:noFill/>
        </p:spPr>
        <p:txBody>
          <a:bodyPr wrap="none" rtlCol="0" anchor="t">
            <a:spAutoFit/>
          </a:bodyPr>
          <a:lstStyle/>
          <a:p>
            <a:r>
              <a:rPr lang="en-US" altLang="zh-CN" sz="1200" kern="0" dirty="0" err="1">
                <a:cs typeface="Arial" panose="020B0604020202020204" pitchFamily="34" charset="0"/>
                <a:sym typeface="+mn-ea"/>
              </a:rPr>
              <a:t>Yuxin He, Buzhou Tang. SetGNER</a:t>
            </a:r>
            <a:r>
              <a:rPr lang="en-US" altLang="zh-CN" sz="1200" kern="0" dirty="0">
                <a:cs typeface="Arial" panose="020B0604020202020204" pitchFamily="34" charset="0"/>
                <a:sym typeface="+mn-ea"/>
              </a:rPr>
              <a:t>: General Named Entity Recognition as Entity Set Generation. EMNLP 2022.</a:t>
            </a:r>
            <a:endParaRPr lang="zh-CN" altLang="en-US" sz="1200" kern="0" dirty="0">
              <a:cs typeface="Arial" panose="020B0604020202020204" pitchFamily="34" charset="0"/>
              <a:sym typeface="+mn-ea"/>
            </a:endParaRPr>
          </a:p>
        </p:txBody>
      </p:sp>
      <p:sp>
        <p:nvSpPr>
          <p:cNvPr id="6" name="文本框 5"/>
          <p:cNvSpPr txBox="1"/>
          <p:nvPr/>
        </p:nvSpPr>
        <p:spPr>
          <a:xfrm>
            <a:off x="251460" y="4517390"/>
            <a:ext cx="8564880" cy="632460"/>
          </a:xfrm>
          <a:prstGeom prst="rect">
            <a:avLst/>
          </a:prstGeom>
          <a:noFill/>
        </p:spPr>
        <p:txBody>
          <a:bodyPr wrap="square" rtlCol="0" anchor="t">
            <a:spAutoFit/>
          </a:bodyPr>
          <a:lstStyle/>
          <a:p>
            <a:pPr>
              <a:lnSpc>
                <a:spcPct val="110000"/>
              </a:lnSpc>
            </a:pPr>
            <a:r>
              <a:rPr lang="zh-CN" altLang="en-US" sz="1600" b="1" dirty="0">
                <a:latin typeface="微软雅黑" panose="020B0503020204020204" pitchFamily="34" charset="-122"/>
                <a:ea typeface="微软雅黑" panose="020B0503020204020204" pitchFamily="34" charset="-122"/>
                <a:sym typeface="+mn-ea"/>
              </a:rPr>
              <a:t>动机：</a:t>
            </a:r>
            <a:r>
              <a:rPr lang="zh-CN" altLang="en-US" sz="1600" b="1" dirty="0">
                <a:latin typeface="Calibri" panose="020F0502020204030204" charset="0"/>
                <a:ea typeface="微软雅黑" panose="020B0503020204020204" pitchFamily="34" charset="-122"/>
                <a:sym typeface="+mn-ea"/>
              </a:rPr>
              <a:t>①</a:t>
            </a:r>
            <a:r>
              <a:rPr lang="en-US" altLang="zh-CN" sz="1600" b="1" dirty="0">
                <a:latin typeface="Calibri" panose="020F0502020204030204" charset="0"/>
                <a:ea typeface="微软雅黑" panose="020B0503020204020204" pitchFamily="34" charset="-122"/>
                <a:sym typeface="+mn-ea"/>
              </a:rPr>
              <a:t> </a:t>
            </a:r>
            <a:r>
              <a:rPr lang="zh-CN" altLang="en-US" sz="1600" b="1" dirty="0">
                <a:latin typeface="微软雅黑" panose="020B0503020204020204" pitchFamily="34" charset="-122"/>
                <a:ea typeface="微软雅黑" panose="020B0503020204020204" pitchFamily="34" charset="-122"/>
                <a:sym typeface="+mn-ea"/>
              </a:rPr>
              <a:t>存在共用部分的实体之间顺序是不可靠的</a:t>
            </a:r>
          </a:p>
          <a:p>
            <a:pPr>
              <a:lnSpc>
                <a:spcPct val="110000"/>
              </a:lnSpc>
            </a:pPr>
            <a:r>
              <a:rPr lang="zh-CN" altLang="en-US" sz="1600" b="1" dirty="0">
                <a:latin typeface="微软雅黑" panose="020B0503020204020204" pitchFamily="34" charset="-122"/>
                <a:ea typeface="微软雅黑" panose="020B0503020204020204" pitchFamily="34" charset="-122"/>
                <a:sym typeface="+mn-ea"/>
              </a:rPr>
              <a:t> </a:t>
            </a:r>
            <a:r>
              <a:rPr lang="en-US" altLang="zh-CN" sz="1600" b="1" dirty="0">
                <a:latin typeface="微软雅黑" panose="020B0503020204020204" pitchFamily="34" charset="-122"/>
                <a:ea typeface="微软雅黑" panose="020B0503020204020204" pitchFamily="34" charset="-122"/>
                <a:sym typeface="+mn-ea"/>
              </a:rPr>
              <a:t>         </a:t>
            </a:r>
            <a:r>
              <a:rPr lang="zh-CN" altLang="en-US" sz="1600" b="1" dirty="0">
                <a:latin typeface="Calibri" panose="020F0502020204030204" charset="0"/>
                <a:ea typeface="微软雅黑" panose="020B0503020204020204" pitchFamily="34" charset="-122"/>
                <a:sym typeface="+mn-ea"/>
              </a:rPr>
              <a:t>②</a:t>
            </a:r>
            <a:r>
              <a:rPr lang="en-US" altLang="zh-CN" sz="1600" b="1" dirty="0">
                <a:latin typeface="Calibri" panose="020F0502020204030204" charset="0"/>
                <a:ea typeface="微软雅黑" panose="020B0503020204020204" pitchFamily="34" charset="-122"/>
                <a:sym typeface="+mn-ea"/>
              </a:rPr>
              <a:t> </a:t>
            </a:r>
            <a:r>
              <a:rPr lang="zh-CN" altLang="en-US" sz="1600" b="1" dirty="0">
                <a:latin typeface="Calibri" panose="020F0502020204030204" charset="0"/>
                <a:ea typeface="微软雅黑" panose="020B0503020204020204" pitchFamily="34" charset="-122"/>
                <a:sym typeface="+mn-ea"/>
              </a:rPr>
              <a:t>如何有效缓解自回归方法的错误传递问题</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zh-CN" sz="3000" kern="0" dirty="0" err="1">
                <a:cs typeface="Arial" panose="020B0604020202020204" pitchFamily="34" charset="0"/>
              </a:rPr>
              <a:t>BiSPN</a:t>
            </a:r>
            <a:r>
              <a:rPr lang="en-US" altLang="zh-CN" sz="3000" kern="0" dirty="0">
                <a:cs typeface="Arial" panose="020B0604020202020204" pitchFamily="34" charset="0"/>
              </a:rPr>
              <a:t>-</a:t>
            </a:r>
            <a:r>
              <a:rPr lang="zh-CN" altLang="en-US" sz="3000" kern="0" dirty="0">
                <a:cs typeface="Arial" panose="020B0604020202020204" pitchFamily="34" charset="0"/>
              </a:rPr>
              <a:t>实体集合生成模块</a:t>
            </a:r>
          </a:p>
        </p:txBody>
      </p:sp>
      <p:sp>
        <p:nvSpPr>
          <p:cNvPr id="6" name="文本框 5"/>
          <p:cNvSpPr txBox="1"/>
          <p:nvPr/>
        </p:nvSpPr>
        <p:spPr>
          <a:xfrm>
            <a:off x="468000" y="4536000"/>
            <a:ext cx="8420735" cy="944297"/>
          </a:xfrm>
          <a:prstGeom prst="rect">
            <a:avLst/>
          </a:prstGeom>
          <a:noFill/>
        </p:spPr>
        <p:txBody>
          <a:bodyPr wrap="square" rtlCol="0">
            <a:spAutoFit/>
          </a:bodyPr>
          <a:lstStyle/>
          <a:p>
            <a:pPr indent="0">
              <a:lnSpc>
                <a:spcPct val="110000"/>
              </a:lnSpc>
              <a:spcAft>
                <a:spcPts val="600"/>
              </a:spcAft>
              <a:buFont typeface="Wingdings" panose="05000000000000000000" pitchFamily="2" charset="2"/>
              <a:buNone/>
            </a:pPr>
            <a:r>
              <a:rPr lang="zh-CN" altLang="en-US" sz="1400" dirty="0">
                <a:latin typeface="Calibri" panose="020F0502020204030204" charset="0"/>
                <a:ea typeface="微软雅黑" panose="020B0503020204020204" pitchFamily="34" charset="-122"/>
              </a:rPr>
              <a:t>① 通过线性变换将文本编码表示转换到实体视图</a:t>
            </a:r>
            <a:endParaRPr lang="en-US" altLang="zh-CN" sz="1400" dirty="0">
              <a:latin typeface="+mj-lt"/>
              <a:ea typeface="微软雅黑" panose="020B0503020204020204" pitchFamily="34" charset="-122"/>
            </a:endParaRPr>
          </a:p>
          <a:p>
            <a:pPr indent="0">
              <a:lnSpc>
                <a:spcPct val="110000"/>
              </a:lnSpc>
              <a:spcAft>
                <a:spcPts val="600"/>
              </a:spcAft>
              <a:buFont typeface="Wingdings" panose="05000000000000000000" pitchFamily="2" charset="2"/>
              <a:buNone/>
            </a:pPr>
            <a:r>
              <a:rPr lang="zh-CN" altLang="en-US" sz="1400" dirty="0">
                <a:latin typeface="Calibri" panose="020F0502020204030204" charset="0"/>
                <a:ea typeface="微软雅黑" panose="020B0503020204020204" pitchFamily="34" charset="-122"/>
              </a:rPr>
              <a:t>② 实体解码器（含交叉注意力和双向自注意力）对实体</a:t>
            </a:r>
            <a:r>
              <a:rPr lang="en-US" altLang="zh-CN" sz="1400" dirty="0">
                <a:latin typeface="Calibri" panose="020F0502020204030204" charset="0"/>
                <a:ea typeface="微软雅黑" panose="020B0503020204020204" pitchFamily="34" charset="-122"/>
              </a:rPr>
              <a:t>Queries</a:t>
            </a:r>
            <a:r>
              <a:rPr lang="zh-CN" altLang="en-US" sz="1400" dirty="0">
                <a:latin typeface="Calibri" panose="020F0502020204030204" charset="0"/>
                <a:ea typeface="微软雅黑" panose="020B0503020204020204" pitchFamily="34" charset="-122"/>
              </a:rPr>
              <a:t>向量表示进一步更新</a:t>
            </a:r>
            <a:endParaRPr lang="en-US" altLang="zh-CN" sz="1400" dirty="0">
              <a:latin typeface="Calibri" panose="020F0502020204030204" charset="0"/>
              <a:ea typeface="微软雅黑" panose="020B0503020204020204" pitchFamily="34" charset="-122"/>
            </a:endParaRPr>
          </a:p>
          <a:p>
            <a:pPr indent="0">
              <a:lnSpc>
                <a:spcPct val="110000"/>
              </a:lnSpc>
              <a:spcAft>
                <a:spcPts val="600"/>
              </a:spcAft>
              <a:buFont typeface="Wingdings" panose="05000000000000000000" pitchFamily="2" charset="2"/>
              <a:buNone/>
            </a:pPr>
            <a:r>
              <a:rPr lang="zh-CN" altLang="en-US" sz="1400" dirty="0">
                <a:latin typeface="Calibri" panose="020F0502020204030204" charset="0"/>
                <a:ea typeface="微软雅黑" panose="020B0503020204020204" pitchFamily="34" charset="-122"/>
              </a:rPr>
              <a:t>③ 每个实体</a:t>
            </a:r>
            <a:r>
              <a:rPr lang="en-US" altLang="zh-CN" sz="1400" dirty="0" err="1">
                <a:latin typeface="Calibri" panose="020F0502020204030204" charset="0"/>
                <a:ea typeface="微软雅黑" panose="020B0503020204020204" pitchFamily="34" charset="-122"/>
              </a:rPr>
              <a:t>Queriy</a:t>
            </a:r>
            <a:r>
              <a:rPr lang="zh-CN" altLang="en-US" sz="1400" dirty="0">
                <a:latin typeface="Calibri" panose="020F0502020204030204" charset="0"/>
                <a:ea typeface="微软雅黑" panose="020B0503020204020204" pitchFamily="34" charset="-122"/>
              </a:rPr>
              <a:t>以自身向量表示作为类型</a:t>
            </a:r>
            <a:r>
              <a:rPr lang="en-US" altLang="zh-CN" sz="1400" dirty="0">
                <a:latin typeface="Calibri" panose="020F0502020204030204" charset="0"/>
                <a:ea typeface="微软雅黑" panose="020B0503020204020204" pitchFamily="34" charset="-122"/>
              </a:rPr>
              <a:t>/</a:t>
            </a:r>
            <a:r>
              <a:rPr lang="zh-CN" altLang="en-US" sz="1400" dirty="0">
                <a:latin typeface="Calibri" panose="020F0502020204030204" charset="0"/>
                <a:ea typeface="微软雅黑" panose="020B0503020204020204" pitchFamily="34" charset="-122"/>
              </a:rPr>
              <a:t>边界预测头，预测出对应的实体类型和实体边界</a:t>
            </a:r>
            <a:endParaRPr lang="en-US" altLang="zh-CN" sz="1400" dirty="0">
              <a:latin typeface="+mj-lt"/>
              <a:ea typeface="微软雅黑" panose="020B0503020204020204" pitchFamily="34" charset="-122"/>
            </a:endParaRPr>
          </a:p>
        </p:txBody>
      </p:sp>
      <p:pic>
        <p:nvPicPr>
          <p:cNvPr id="413" name="图片 412">
            <a:extLst>
              <a:ext uri="{FF2B5EF4-FFF2-40B4-BE49-F238E27FC236}">
                <a16:creationId xmlns:a16="http://schemas.microsoft.com/office/drawing/2014/main" id="{2AEEF8BA-6B1C-044B-5FCF-76D981ED7D1A}"/>
              </a:ext>
            </a:extLst>
          </p:cNvPr>
          <p:cNvPicPr>
            <a:picLocks noChangeAspect="1"/>
          </p:cNvPicPr>
          <p:nvPr/>
        </p:nvPicPr>
        <p:blipFill>
          <a:blip r:embed="rId3"/>
          <a:stretch>
            <a:fillRect/>
          </a:stretch>
        </p:blipFill>
        <p:spPr>
          <a:xfrm>
            <a:off x="1871700" y="833336"/>
            <a:ext cx="5400600" cy="3751391"/>
          </a:xfrm>
          <a:prstGeom prst="rect">
            <a:avLst/>
          </a:prstGeom>
        </p:spPr>
      </p:pic>
      <p:sp>
        <p:nvSpPr>
          <p:cNvPr id="3" name="矩形 2">
            <a:extLst>
              <a:ext uri="{FF2B5EF4-FFF2-40B4-BE49-F238E27FC236}">
                <a16:creationId xmlns:a16="http://schemas.microsoft.com/office/drawing/2014/main" id="{6ADB6438-E40C-A3CA-4DD8-864963239BBA}"/>
              </a:ext>
            </a:extLst>
          </p:cNvPr>
          <p:cNvSpPr/>
          <p:nvPr/>
        </p:nvSpPr>
        <p:spPr>
          <a:xfrm>
            <a:off x="3024000" y="1260000"/>
            <a:ext cx="1908000" cy="1764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215557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zh-CN" sz="3000" kern="0" dirty="0" err="1">
                <a:cs typeface="Arial" panose="020B0604020202020204" pitchFamily="34" charset="0"/>
              </a:rPr>
              <a:t>BiSPN</a:t>
            </a:r>
            <a:r>
              <a:rPr lang="en-US" altLang="zh-CN" sz="3000" kern="0" dirty="0">
                <a:cs typeface="Arial" panose="020B0604020202020204" pitchFamily="34" charset="0"/>
              </a:rPr>
              <a:t>-</a:t>
            </a:r>
            <a:r>
              <a:rPr lang="zh-CN" altLang="en-US" sz="3000" kern="0" dirty="0">
                <a:cs typeface="Arial" panose="020B0604020202020204" pitchFamily="34" charset="0"/>
              </a:rPr>
              <a:t>关系集合生成模块</a:t>
            </a:r>
          </a:p>
        </p:txBody>
      </p:sp>
      <p:sp>
        <p:nvSpPr>
          <p:cNvPr id="6" name="文本框 5"/>
          <p:cNvSpPr txBox="1"/>
          <p:nvPr/>
        </p:nvSpPr>
        <p:spPr>
          <a:xfrm>
            <a:off x="468000" y="4536000"/>
            <a:ext cx="8568496" cy="944297"/>
          </a:xfrm>
          <a:prstGeom prst="rect">
            <a:avLst/>
          </a:prstGeom>
          <a:noFill/>
        </p:spPr>
        <p:txBody>
          <a:bodyPr wrap="square" rtlCol="0">
            <a:spAutoFit/>
          </a:bodyPr>
          <a:lstStyle/>
          <a:p>
            <a:pPr indent="0">
              <a:lnSpc>
                <a:spcPct val="110000"/>
              </a:lnSpc>
              <a:spcAft>
                <a:spcPts val="600"/>
              </a:spcAft>
              <a:buFont typeface="Wingdings" panose="05000000000000000000" pitchFamily="2" charset="2"/>
              <a:buNone/>
            </a:pPr>
            <a:r>
              <a:rPr lang="zh-CN" altLang="en-US" sz="1400" dirty="0">
                <a:latin typeface="Calibri" panose="020F0502020204030204" charset="0"/>
                <a:ea typeface="微软雅黑" panose="020B0503020204020204" pitchFamily="34" charset="-122"/>
              </a:rPr>
              <a:t>① 关系视图</a:t>
            </a:r>
            <a:r>
              <a:rPr lang="en-US" altLang="zh-CN" sz="1400" dirty="0">
                <a:latin typeface="Calibri" panose="020F0502020204030204" charset="0"/>
                <a:ea typeface="微软雅黑" panose="020B0503020204020204" pitchFamily="34" charset="-122"/>
              </a:rPr>
              <a:t>/</a:t>
            </a:r>
            <a:r>
              <a:rPr lang="zh-CN" altLang="en-US" sz="1400" dirty="0">
                <a:latin typeface="Calibri" panose="020F0502020204030204" charset="0"/>
                <a:ea typeface="微软雅黑" panose="020B0503020204020204" pitchFamily="34" charset="-122"/>
              </a:rPr>
              <a:t>关系解码器</a:t>
            </a:r>
            <a:endParaRPr lang="en-US" altLang="zh-CN" sz="1400" dirty="0">
              <a:latin typeface="+mj-lt"/>
              <a:ea typeface="微软雅黑" panose="020B0503020204020204" pitchFamily="34" charset="-122"/>
            </a:endParaRPr>
          </a:p>
          <a:p>
            <a:pPr indent="0">
              <a:lnSpc>
                <a:spcPct val="110000"/>
              </a:lnSpc>
              <a:spcAft>
                <a:spcPts val="600"/>
              </a:spcAft>
              <a:buFont typeface="Wingdings" panose="05000000000000000000" pitchFamily="2" charset="2"/>
              <a:buNone/>
            </a:pPr>
            <a:r>
              <a:rPr lang="zh-CN" altLang="en-US" sz="1400" dirty="0">
                <a:latin typeface="Calibri" panose="020F0502020204030204" charset="0"/>
                <a:ea typeface="微软雅黑" panose="020B0503020204020204" pitchFamily="34" charset="-122"/>
              </a:rPr>
              <a:t>② 每个关系</a:t>
            </a:r>
            <a:r>
              <a:rPr lang="en-US" altLang="zh-CN" sz="1400" dirty="0" err="1">
                <a:latin typeface="Calibri" panose="020F0502020204030204" charset="0"/>
                <a:ea typeface="微软雅黑" panose="020B0503020204020204" pitchFamily="34" charset="-122"/>
              </a:rPr>
              <a:t>Queriy</a:t>
            </a:r>
            <a:r>
              <a:rPr lang="zh-CN" altLang="en-US" sz="1400" dirty="0">
                <a:latin typeface="Calibri" panose="020F0502020204030204" charset="0"/>
                <a:ea typeface="微软雅黑" panose="020B0503020204020204" pitchFamily="34" charset="-122"/>
              </a:rPr>
              <a:t>以自身向量表示作为类型预测头，预测出对应的关系类型</a:t>
            </a:r>
            <a:endParaRPr lang="en-US" altLang="zh-CN" sz="1400" dirty="0">
              <a:latin typeface="Calibri" panose="020F0502020204030204" charset="0"/>
              <a:ea typeface="微软雅黑" panose="020B0503020204020204" pitchFamily="34" charset="-122"/>
            </a:endParaRPr>
          </a:p>
          <a:p>
            <a:pPr indent="0">
              <a:lnSpc>
                <a:spcPct val="110000"/>
              </a:lnSpc>
              <a:spcAft>
                <a:spcPts val="600"/>
              </a:spcAft>
              <a:buFont typeface="Wingdings" panose="05000000000000000000" pitchFamily="2" charset="2"/>
              <a:buNone/>
            </a:pPr>
            <a:r>
              <a:rPr lang="zh-CN" altLang="en-US" sz="1400" dirty="0">
                <a:latin typeface="Calibri" panose="020F0502020204030204" charset="0"/>
                <a:ea typeface="微软雅黑" panose="020B0503020204020204" pitchFamily="34" charset="-122"/>
              </a:rPr>
              <a:t>③ 对每个关系</a:t>
            </a:r>
            <a:r>
              <a:rPr lang="en-US" altLang="zh-CN" sz="1400" dirty="0" err="1">
                <a:latin typeface="Calibri" panose="020F0502020204030204" charset="0"/>
                <a:ea typeface="微软雅黑" panose="020B0503020204020204" pitchFamily="34" charset="-122"/>
              </a:rPr>
              <a:t>Queriy</a:t>
            </a:r>
            <a:r>
              <a:rPr lang="zh-CN" altLang="en-US" sz="1400" dirty="0">
                <a:latin typeface="Calibri" panose="020F0502020204030204" charset="0"/>
                <a:ea typeface="微软雅黑" panose="020B0503020204020204" pitchFamily="34" charset="-122"/>
              </a:rPr>
              <a:t>进行线性变换得到头</a:t>
            </a:r>
            <a:r>
              <a:rPr lang="en-US" altLang="zh-CN" sz="1400" dirty="0">
                <a:latin typeface="Calibri" panose="020F0502020204030204" charset="0"/>
                <a:ea typeface="微软雅黑" panose="020B0503020204020204" pitchFamily="34" charset="-122"/>
              </a:rPr>
              <a:t>/</a:t>
            </a:r>
            <a:r>
              <a:rPr lang="zh-CN" altLang="en-US" sz="1400" dirty="0">
                <a:latin typeface="Calibri" panose="020F0502020204030204" charset="0"/>
                <a:ea typeface="微软雅黑" panose="020B0503020204020204" pitchFamily="34" charset="-122"/>
              </a:rPr>
              <a:t>尾实体</a:t>
            </a:r>
            <a:r>
              <a:rPr lang="en-US" altLang="zh-CN" sz="1400" dirty="0" err="1">
                <a:latin typeface="Calibri" panose="020F0502020204030204" charset="0"/>
                <a:ea typeface="微软雅黑" panose="020B0503020204020204" pitchFamily="34" charset="-122"/>
              </a:rPr>
              <a:t>Queriy</a:t>
            </a:r>
            <a:r>
              <a:rPr lang="zh-CN" altLang="en-US" sz="1400" dirty="0">
                <a:latin typeface="Calibri" panose="020F0502020204030204" charset="0"/>
                <a:ea typeface="微软雅黑" panose="020B0503020204020204" pitchFamily="34" charset="-122"/>
              </a:rPr>
              <a:t>，通过头尾实体解码器更新其表示，再预测头尾实体</a:t>
            </a:r>
            <a:endParaRPr lang="en-US" altLang="zh-CN" sz="1400" dirty="0">
              <a:latin typeface="+mj-lt"/>
              <a:ea typeface="微软雅黑" panose="020B0503020204020204" pitchFamily="34" charset="-122"/>
            </a:endParaRPr>
          </a:p>
        </p:txBody>
      </p:sp>
      <p:pic>
        <p:nvPicPr>
          <p:cNvPr id="413" name="图片 412">
            <a:extLst>
              <a:ext uri="{FF2B5EF4-FFF2-40B4-BE49-F238E27FC236}">
                <a16:creationId xmlns:a16="http://schemas.microsoft.com/office/drawing/2014/main" id="{2AEEF8BA-6B1C-044B-5FCF-76D981ED7D1A}"/>
              </a:ext>
            </a:extLst>
          </p:cNvPr>
          <p:cNvPicPr>
            <a:picLocks noChangeAspect="1"/>
          </p:cNvPicPr>
          <p:nvPr/>
        </p:nvPicPr>
        <p:blipFill>
          <a:blip r:embed="rId3"/>
          <a:stretch>
            <a:fillRect/>
          </a:stretch>
        </p:blipFill>
        <p:spPr>
          <a:xfrm>
            <a:off x="1871700" y="833336"/>
            <a:ext cx="5400600" cy="3751391"/>
          </a:xfrm>
          <a:prstGeom prst="rect">
            <a:avLst/>
          </a:prstGeom>
        </p:spPr>
      </p:pic>
      <p:sp>
        <p:nvSpPr>
          <p:cNvPr id="3" name="矩形 2">
            <a:extLst>
              <a:ext uri="{FF2B5EF4-FFF2-40B4-BE49-F238E27FC236}">
                <a16:creationId xmlns:a16="http://schemas.microsoft.com/office/drawing/2014/main" id="{6ADB6438-E40C-A3CA-4DD8-864963239BBA}"/>
              </a:ext>
            </a:extLst>
          </p:cNvPr>
          <p:cNvSpPr/>
          <p:nvPr/>
        </p:nvSpPr>
        <p:spPr>
          <a:xfrm>
            <a:off x="4932040" y="833335"/>
            <a:ext cx="2448272" cy="217056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4859790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r>
              <a:rPr lang="en-US" altLang="zh-CN" sz="3000" kern="0" dirty="0" err="1">
                <a:cs typeface="Arial" panose="020B0604020202020204" pitchFamily="34" charset="0"/>
              </a:rPr>
              <a:t>BiSPN</a:t>
            </a:r>
            <a:r>
              <a:rPr lang="en-US" altLang="zh-CN" sz="3000" kern="0" dirty="0">
                <a:cs typeface="Arial" panose="020B0604020202020204" pitchFamily="34" charset="0"/>
              </a:rPr>
              <a:t>-</a:t>
            </a:r>
            <a:r>
              <a:rPr lang="zh-CN" altLang="en-US" sz="3000" kern="0" dirty="0">
                <a:cs typeface="Arial" panose="020B0604020202020204" pitchFamily="34" charset="0"/>
              </a:rPr>
              <a:t>集合生成损失</a:t>
            </a:r>
          </a:p>
        </p:txBody>
      </p:sp>
      <p:pic>
        <p:nvPicPr>
          <p:cNvPr id="3" name="图片 2">
            <a:extLst>
              <a:ext uri="{FF2B5EF4-FFF2-40B4-BE49-F238E27FC236}">
                <a16:creationId xmlns:a16="http://schemas.microsoft.com/office/drawing/2014/main" id="{F15E46E6-9B54-56C4-7F10-994DC9AAD59B}"/>
              </a:ext>
            </a:extLst>
          </p:cNvPr>
          <p:cNvPicPr>
            <a:picLocks noChangeAspect="1"/>
          </p:cNvPicPr>
          <p:nvPr/>
        </p:nvPicPr>
        <p:blipFill>
          <a:blip r:embed="rId3"/>
          <a:stretch>
            <a:fillRect/>
          </a:stretch>
        </p:blipFill>
        <p:spPr>
          <a:xfrm>
            <a:off x="1043608" y="1829573"/>
            <a:ext cx="4608512" cy="995020"/>
          </a:xfrm>
          <a:prstGeom prst="rect">
            <a:avLst/>
          </a:prstGeom>
        </p:spPr>
      </p:pic>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5FD80779-C8D1-56DF-EBEE-9980E14C3602}"/>
                  </a:ext>
                </a:extLst>
              </p:cNvPr>
              <p:cNvSpPr txBox="1"/>
              <p:nvPr/>
            </p:nvSpPr>
            <p:spPr>
              <a:xfrm>
                <a:off x="394874" y="880376"/>
                <a:ext cx="8281581" cy="944297"/>
              </a:xfrm>
              <a:prstGeom prst="rect">
                <a:avLst/>
              </a:prstGeom>
              <a:noFill/>
            </p:spPr>
            <p:txBody>
              <a:bodyPr wrap="square">
                <a:spAutoFit/>
              </a:bodyPr>
              <a:lstStyle/>
              <a:p>
                <a:pPr indent="0">
                  <a:lnSpc>
                    <a:spcPct val="110000"/>
                  </a:lnSpc>
                  <a:spcAft>
                    <a:spcPts val="600"/>
                  </a:spcAft>
                  <a:buFont typeface="Wingdings" panose="05000000000000000000" pitchFamily="2" charset="2"/>
                  <a:buNone/>
                </a:pPr>
                <a:r>
                  <a:rPr lang="zh-CN" altLang="en-US" sz="1400" b="1" dirty="0">
                    <a:latin typeface="Calibri" panose="020F0502020204030204" charset="0"/>
                    <a:ea typeface="微软雅黑" panose="020B0503020204020204" pitchFamily="34" charset="-122"/>
                  </a:rPr>
                  <a:t>实体集合生成损失</a:t>
                </a:r>
                <a:endParaRPr lang="en-US" altLang="zh-CN" sz="1400" b="1" dirty="0">
                  <a:latin typeface="Calibri" panose="020F0502020204030204" charset="0"/>
                  <a:ea typeface="微软雅黑" panose="020B0503020204020204" pitchFamily="34" charset="-122"/>
                </a:endParaRPr>
              </a:p>
              <a:p>
                <a:pPr indent="0">
                  <a:lnSpc>
                    <a:spcPct val="110000"/>
                  </a:lnSpc>
                  <a:spcAft>
                    <a:spcPts val="600"/>
                  </a:spcAft>
                  <a:buFont typeface="Wingdings" panose="05000000000000000000" pitchFamily="2" charset="2"/>
                  <a:buNone/>
                </a:pPr>
                <a:r>
                  <a:rPr lang="zh-CN" altLang="en-US" sz="1400" dirty="0">
                    <a:latin typeface="Calibri" panose="020F0502020204030204" charset="0"/>
                    <a:ea typeface="微软雅黑" panose="020B0503020204020204" pitchFamily="34" charset="-122"/>
                  </a:rPr>
                  <a:t>① 先使用匈牙利算法为每一个实体</a:t>
                </a:r>
                <a:r>
                  <a:rPr lang="en-US" altLang="zh-CN" sz="1400" dirty="0">
                    <a:latin typeface="Calibri" panose="020F0502020204030204" charset="0"/>
                    <a:ea typeface="微软雅黑" panose="020B0503020204020204" pitchFamily="34" charset="-122"/>
                  </a:rPr>
                  <a:t>Query</a:t>
                </a:r>
                <a:r>
                  <a:rPr lang="zh-CN" altLang="en-US" sz="1400" dirty="0">
                    <a:latin typeface="Calibri" panose="020F0502020204030204" charset="0"/>
                    <a:ea typeface="微软雅黑" panose="020B0503020204020204" pitchFamily="34" charset="-122"/>
                  </a:rPr>
                  <a:t>（下标为</a:t>
                </a:r>
                <a14:m>
                  <m:oMath xmlns:m="http://schemas.openxmlformats.org/officeDocument/2006/math">
                    <m:r>
                      <a:rPr lang="en-US" altLang="zh-CN" sz="1400" i="1" dirty="0" smtClean="0">
                        <a:latin typeface="Cambria Math" panose="02040503050406030204" pitchFamily="18" charset="0"/>
                        <a:ea typeface="微软雅黑" panose="020B0503020204020204" pitchFamily="34" charset="-122"/>
                      </a:rPr>
                      <m:t>𝑖</m:t>
                    </m:r>
                  </m:oMath>
                </a14:m>
                <a:r>
                  <a:rPr lang="zh-CN" altLang="en-US" sz="1400" dirty="0">
                    <a:latin typeface="Calibri" panose="020F0502020204030204" charset="0"/>
                    <a:ea typeface="微软雅黑" panose="020B0503020204020204" pitchFamily="34" charset="-122"/>
                  </a:rPr>
                  <a:t>）找一个对应的</a:t>
                </a:r>
                <a:r>
                  <a:rPr lang="en-US" altLang="zh-CN" sz="1400" dirty="0">
                    <a:latin typeface="Calibri" panose="020F0502020204030204" charset="0"/>
                    <a:ea typeface="微软雅黑" panose="020B0503020204020204" pitchFamily="34" charset="-122"/>
                  </a:rPr>
                  <a:t>Gold</a:t>
                </a:r>
                <a:r>
                  <a:rPr lang="zh-CN" altLang="en-US" sz="1400" dirty="0">
                    <a:latin typeface="Calibri" panose="020F0502020204030204" charset="0"/>
                    <a:ea typeface="微软雅黑" panose="020B0503020204020204" pitchFamily="34" charset="-122"/>
                  </a:rPr>
                  <a:t>实体（下标为</a:t>
                </a:r>
                <a14:m>
                  <m:oMath xmlns:m="http://schemas.openxmlformats.org/officeDocument/2006/math">
                    <m:r>
                      <a:rPr lang="zh-CN" altLang="en-US" sz="1400" i="1" smtClean="0">
                        <a:latin typeface="Cambria Math" panose="02040503050406030204" pitchFamily="18" charset="0"/>
                        <a:ea typeface="微软雅黑" panose="020B0503020204020204" pitchFamily="34" charset="-122"/>
                      </a:rPr>
                      <m:t>𝜑</m:t>
                    </m:r>
                    <m:r>
                      <a:rPr lang="en-US" altLang="zh-CN" sz="1400" b="0" i="1" smtClean="0">
                        <a:latin typeface="Cambria Math" panose="02040503050406030204" pitchFamily="18" charset="0"/>
                        <a:ea typeface="微软雅黑" panose="020B0503020204020204" pitchFamily="34" charset="-122"/>
                      </a:rPr>
                      <m:t>(</m:t>
                    </m:r>
                    <m:r>
                      <a:rPr lang="en-US" altLang="zh-CN" sz="1400" b="0" i="1" smtClean="0">
                        <a:latin typeface="Cambria Math" panose="02040503050406030204" pitchFamily="18" charset="0"/>
                        <a:ea typeface="微软雅黑" panose="020B0503020204020204" pitchFamily="34" charset="-122"/>
                      </a:rPr>
                      <m:t>𝑖</m:t>
                    </m:r>
                    <m:r>
                      <a:rPr lang="en-US" altLang="zh-CN" sz="1400" b="0" i="1" smtClean="0">
                        <a:latin typeface="Cambria Math" panose="02040503050406030204" pitchFamily="18" charset="0"/>
                        <a:ea typeface="微软雅黑" panose="020B0503020204020204" pitchFamily="34" charset="-122"/>
                      </a:rPr>
                      <m:t>)</m:t>
                    </m:r>
                  </m:oMath>
                </a14:m>
                <a:r>
                  <a:rPr lang="zh-CN" altLang="en-US" sz="1400" dirty="0">
                    <a:latin typeface="Calibri" panose="020F0502020204030204" charset="0"/>
                    <a:ea typeface="微软雅黑" panose="020B0503020204020204" pitchFamily="34" charset="-122"/>
                  </a:rPr>
                  <a:t>）</a:t>
                </a:r>
                <a:endParaRPr lang="en-US" altLang="zh-CN" sz="1400" dirty="0">
                  <a:latin typeface="Calibri" panose="020F0502020204030204" charset="0"/>
                  <a:ea typeface="微软雅黑" panose="020B0503020204020204" pitchFamily="34" charset="-122"/>
                </a:endParaRPr>
              </a:p>
              <a:p>
                <a:pPr indent="0">
                  <a:lnSpc>
                    <a:spcPct val="110000"/>
                  </a:lnSpc>
                  <a:spcAft>
                    <a:spcPts val="600"/>
                  </a:spcAft>
                  <a:buFont typeface="Wingdings" panose="05000000000000000000" pitchFamily="2" charset="2"/>
                  <a:buNone/>
                </a:pPr>
                <a:r>
                  <a:rPr lang="zh-CN" altLang="en-US" sz="1400" dirty="0">
                    <a:latin typeface="Calibri" panose="020F0502020204030204" charset="0"/>
                    <a:ea typeface="微软雅黑" panose="020B0503020204020204" pitchFamily="34" charset="-122"/>
                  </a:rPr>
                  <a:t>② 再计算预测实体类型</a:t>
                </a:r>
                <a:r>
                  <a:rPr lang="en-US" altLang="zh-CN" sz="1400" dirty="0">
                    <a:latin typeface="Calibri" panose="020F0502020204030204" charset="0"/>
                    <a:ea typeface="微软雅黑" panose="020B0503020204020204" pitchFamily="34" charset="-122"/>
                  </a:rPr>
                  <a:t>/</a:t>
                </a:r>
                <a:r>
                  <a:rPr lang="zh-CN" altLang="en-US" sz="1400" dirty="0">
                    <a:latin typeface="Calibri" panose="020F0502020204030204" charset="0"/>
                    <a:ea typeface="微软雅黑" panose="020B0503020204020204" pitchFamily="34" charset="-122"/>
                  </a:rPr>
                  <a:t>边界的交叉熵损失</a:t>
                </a:r>
                <a:endParaRPr lang="en-US" altLang="zh-CN" sz="1400" dirty="0">
                  <a:latin typeface="+mj-lt"/>
                  <a:ea typeface="微软雅黑" panose="020B0503020204020204" pitchFamily="34" charset="-122"/>
                </a:endParaRPr>
              </a:p>
            </p:txBody>
          </p:sp>
        </mc:Choice>
        <mc:Fallback xmlns="">
          <p:sp>
            <p:nvSpPr>
              <p:cNvPr id="7" name="文本框 6">
                <a:extLst>
                  <a:ext uri="{FF2B5EF4-FFF2-40B4-BE49-F238E27FC236}">
                    <a16:creationId xmlns:a16="http://schemas.microsoft.com/office/drawing/2014/main" id="{5FD80779-C8D1-56DF-EBEE-9980E14C3602}"/>
                  </a:ext>
                </a:extLst>
              </p:cNvPr>
              <p:cNvSpPr txBox="1">
                <a:spLocks noRot="1" noChangeAspect="1" noMove="1" noResize="1" noEditPoints="1" noAdjustHandles="1" noChangeArrowheads="1" noChangeShapeType="1" noTextEdit="1"/>
              </p:cNvSpPr>
              <p:nvPr/>
            </p:nvSpPr>
            <p:spPr>
              <a:xfrm>
                <a:off x="394874" y="880376"/>
                <a:ext cx="8281581" cy="944297"/>
              </a:xfrm>
              <a:prstGeom prst="rect">
                <a:avLst/>
              </a:prstGeom>
              <a:blipFill>
                <a:blip r:embed="rId4"/>
                <a:stretch>
                  <a:fillRect l="-221" b="-645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27930301-8EA8-A5E2-D37F-00C1A59BDECD}"/>
                  </a:ext>
                </a:extLst>
              </p:cNvPr>
              <p:cNvSpPr txBox="1"/>
              <p:nvPr/>
            </p:nvSpPr>
            <p:spPr>
              <a:xfrm>
                <a:off x="394874" y="2895169"/>
                <a:ext cx="7921541" cy="944297"/>
              </a:xfrm>
              <a:prstGeom prst="rect">
                <a:avLst/>
              </a:prstGeom>
              <a:noFill/>
            </p:spPr>
            <p:txBody>
              <a:bodyPr wrap="square">
                <a:spAutoFit/>
              </a:bodyPr>
              <a:lstStyle/>
              <a:p>
                <a:pPr indent="0">
                  <a:lnSpc>
                    <a:spcPct val="110000"/>
                  </a:lnSpc>
                  <a:spcAft>
                    <a:spcPts val="600"/>
                  </a:spcAft>
                  <a:buFont typeface="Wingdings" panose="05000000000000000000" pitchFamily="2" charset="2"/>
                  <a:buNone/>
                </a:pPr>
                <a:r>
                  <a:rPr lang="zh-CN" altLang="en-US" sz="1400" b="1" dirty="0">
                    <a:latin typeface="Calibri" panose="020F0502020204030204" charset="0"/>
                    <a:ea typeface="微软雅黑" panose="020B0503020204020204" pitchFamily="34" charset="-122"/>
                  </a:rPr>
                  <a:t>关系集合生成损失</a:t>
                </a:r>
                <a:endParaRPr lang="en-US" altLang="zh-CN" sz="1400" b="1" dirty="0">
                  <a:latin typeface="Calibri" panose="020F0502020204030204" charset="0"/>
                  <a:ea typeface="微软雅黑" panose="020B0503020204020204" pitchFamily="34" charset="-122"/>
                </a:endParaRPr>
              </a:p>
              <a:p>
                <a:pPr indent="0">
                  <a:lnSpc>
                    <a:spcPct val="110000"/>
                  </a:lnSpc>
                  <a:spcAft>
                    <a:spcPts val="600"/>
                  </a:spcAft>
                  <a:buFont typeface="Wingdings" panose="05000000000000000000" pitchFamily="2" charset="2"/>
                  <a:buNone/>
                </a:pPr>
                <a:r>
                  <a:rPr lang="zh-CN" altLang="en-US" sz="1400" dirty="0">
                    <a:latin typeface="Calibri" panose="020F0502020204030204" charset="0"/>
                    <a:ea typeface="微软雅黑" panose="020B0503020204020204" pitchFamily="34" charset="-122"/>
                  </a:rPr>
                  <a:t>① 先使用匈牙利算法为每一个关系</a:t>
                </a:r>
                <a:r>
                  <a:rPr lang="en-US" altLang="zh-CN" sz="1400" dirty="0">
                    <a:latin typeface="Calibri" panose="020F0502020204030204" charset="0"/>
                    <a:ea typeface="微软雅黑" panose="020B0503020204020204" pitchFamily="34" charset="-122"/>
                  </a:rPr>
                  <a:t>Query</a:t>
                </a:r>
                <a:r>
                  <a:rPr lang="zh-CN" altLang="en-US" sz="1400" dirty="0">
                    <a:latin typeface="Calibri" panose="020F0502020204030204" charset="0"/>
                    <a:ea typeface="微软雅黑" panose="020B0503020204020204" pitchFamily="34" charset="-122"/>
                  </a:rPr>
                  <a:t>（下标为</a:t>
                </a:r>
                <a14:m>
                  <m:oMath xmlns:m="http://schemas.openxmlformats.org/officeDocument/2006/math">
                    <m:r>
                      <a:rPr lang="en-US" altLang="zh-CN" sz="1400" i="1" dirty="0">
                        <a:latin typeface="Cambria Math" panose="02040503050406030204" pitchFamily="18" charset="0"/>
                        <a:ea typeface="微软雅黑" panose="020B0503020204020204" pitchFamily="34" charset="-122"/>
                      </a:rPr>
                      <m:t>𝑖</m:t>
                    </m:r>
                  </m:oMath>
                </a14:m>
                <a:r>
                  <a:rPr lang="zh-CN" altLang="en-US" sz="1400" dirty="0">
                    <a:latin typeface="Calibri" panose="020F0502020204030204" charset="0"/>
                    <a:ea typeface="微软雅黑" panose="020B0503020204020204" pitchFamily="34" charset="-122"/>
                  </a:rPr>
                  <a:t>）找一个对应的</a:t>
                </a:r>
                <a:r>
                  <a:rPr lang="en-US" altLang="zh-CN" sz="1400" dirty="0">
                    <a:latin typeface="Calibri" panose="020F0502020204030204" charset="0"/>
                    <a:ea typeface="微软雅黑" panose="020B0503020204020204" pitchFamily="34" charset="-122"/>
                  </a:rPr>
                  <a:t>Gold</a:t>
                </a:r>
                <a:r>
                  <a:rPr lang="zh-CN" altLang="en-US" sz="1400" dirty="0">
                    <a:latin typeface="Calibri" panose="020F0502020204030204" charset="0"/>
                    <a:ea typeface="微软雅黑" panose="020B0503020204020204" pitchFamily="34" charset="-122"/>
                  </a:rPr>
                  <a:t>关系三元组（下标为</a:t>
                </a:r>
                <a14:m>
                  <m:oMath xmlns:m="http://schemas.openxmlformats.org/officeDocument/2006/math">
                    <m:r>
                      <a:rPr lang="zh-CN" altLang="en-US" sz="1400" i="1" smtClean="0">
                        <a:latin typeface="Cambria Math" panose="02040503050406030204" pitchFamily="18" charset="0"/>
                        <a:ea typeface="微软雅黑" panose="020B0503020204020204" pitchFamily="34" charset="-122"/>
                      </a:rPr>
                      <m:t>𝜎</m:t>
                    </m:r>
                    <m:r>
                      <a:rPr lang="en-US" altLang="zh-CN" sz="1400" i="1">
                        <a:latin typeface="Cambria Math" panose="02040503050406030204" pitchFamily="18" charset="0"/>
                        <a:ea typeface="微软雅黑" panose="020B0503020204020204" pitchFamily="34" charset="-122"/>
                      </a:rPr>
                      <m:t>(</m:t>
                    </m:r>
                    <m:r>
                      <a:rPr lang="en-US" altLang="zh-CN" sz="1400" i="1">
                        <a:latin typeface="Cambria Math" panose="02040503050406030204" pitchFamily="18" charset="0"/>
                        <a:ea typeface="微软雅黑" panose="020B0503020204020204" pitchFamily="34" charset="-122"/>
                      </a:rPr>
                      <m:t>𝑖</m:t>
                    </m:r>
                    <m:r>
                      <a:rPr lang="en-US" altLang="zh-CN" sz="1400" i="1">
                        <a:latin typeface="Cambria Math" panose="02040503050406030204" pitchFamily="18" charset="0"/>
                        <a:ea typeface="微软雅黑" panose="020B0503020204020204" pitchFamily="34" charset="-122"/>
                      </a:rPr>
                      <m:t>)</m:t>
                    </m:r>
                  </m:oMath>
                </a14:m>
                <a:r>
                  <a:rPr lang="zh-CN" altLang="en-US" sz="1400" dirty="0">
                    <a:latin typeface="Calibri" panose="020F0502020204030204" charset="0"/>
                    <a:ea typeface="微软雅黑" panose="020B0503020204020204" pitchFamily="34" charset="-122"/>
                  </a:rPr>
                  <a:t>）</a:t>
                </a:r>
                <a:endParaRPr lang="en-US" altLang="zh-CN" sz="1400" dirty="0">
                  <a:latin typeface="Calibri" panose="020F0502020204030204" charset="0"/>
                  <a:ea typeface="微软雅黑" panose="020B0503020204020204" pitchFamily="34" charset="-122"/>
                </a:endParaRPr>
              </a:p>
              <a:p>
                <a:pPr indent="0">
                  <a:lnSpc>
                    <a:spcPct val="110000"/>
                  </a:lnSpc>
                  <a:spcAft>
                    <a:spcPts val="600"/>
                  </a:spcAft>
                  <a:buFont typeface="Wingdings" panose="05000000000000000000" pitchFamily="2" charset="2"/>
                  <a:buNone/>
                </a:pPr>
                <a:r>
                  <a:rPr lang="zh-CN" altLang="en-US" sz="1400" dirty="0">
                    <a:latin typeface="Calibri" panose="020F0502020204030204" charset="0"/>
                    <a:ea typeface="微软雅黑" panose="020B0503020204020204" pitchFamily="34" charset="-122"/>
                  </a:rPr>
                  <a:t>② 再计算预测关系类型和头尾实体类型</a:t>
                </a:r>
                <a:r>
                  <a:rPr lang="en-US" altLang="zh-CN" sz="1400" dirty="0">
                    <a:latin typeface="Calibri" panose="020F0502020204030204" charset="0"/>
                    <a:ea typeface="微软雅黑" panose="020B0503020204020204" pitchFamily="34" charset="-122"/>
                  </a:rPr>
                  <a:t>/</a:t>
                </a:r>
                <a:r>
                  <a:rPr lang="zh-CN" altLang="en-US" sz="1400" dirty="0">
                    <a:latin typeface="Calibri" panose="020F0502020204030204" charset="0"/>
                    <a:ea typeface="微软雅黑" panose="020B0503020204020204" pitchFamily="34" charset="-122"/>
                  </a:rPr>
                  <a:t>边界的交叉熵损失</a:t>
                </a:r>
                <a:endParaRPr lang="en-US" altLang="zh-CN" sz="1400" dirty="0">
                  <a:latin typeface="+mj-lt"/>
                  <a:ea typeface="微软雅黑" panose="020B0503020204020204" pitchFamily="34" charset="-122"/>
                </a:endParaRPr>
              </a:p>
            </p:txBody>
          </p:sp>
        </mc:Choice>
        <mc:Fallback xmlns="">
          <p:sp>
            <p:nvSpPr>
              <p:cNvPr id="11" name="文本框 10">
                <a:extLst>
                  <a:ext uri="{FF2B5EF4-FFF2-40B4-BE49-F238E27FC236}">
                    <a16:creationId xmlns:a16="http://schemas.microsoft.com/office/drawing/2014/main" id="{27930301-8EA8-A5E2-D37F-00C1A59BDECD}"/>
                  </a:ext>
                </a:extLst>
              </p:cNvPr>
              <p:cNvSpPr txBox="1">
                <a:spLocks noRot="1" noChangeAspect="1" noMove="1" noResize="1" noEditPoints="1" noAdjustHandles="1" noChangeArrowheads="1" noChangeShapeType="1" noTextEdit="1"/>
              </p:cNvSpPr>
              <p:nvPr/>
            </p:nvSpPr>
            <p:spPr>
              <a:xfrm>
                <a:off x="394874" y="2895169"/>
                <a:ext cx="7921541" cy="944297"/>
              </a:xfrm>
              <a:prstGeom prst="rect">
                <a:avLst/>
              </a:prstGeom>
              <a:blipFill>
                <a:blip r:embed="rId5"/>
                <a:stretch>
                  <a:fillRect l="-231" t="-645" b="-5806"/>
                </a:stretch>
              </a:blipFill>
            </p:spPr>
            <p:txBody>
              <a:bodyPr/>
              <a:lstStyle/>
              <a:p>
                <a:r>
                  <a:rPr lang="zh-CN" altLang="en-US">
                    <a:noFill/>
                  </a:rPr>
                  <a:t> </a:t>
                </a:r>
              </a:p>
            </p:txBody>
          </p:sp>
        </mc:Fallback>
      </mc:AlternateContent>
      <p:pic>
        <p:nvPicPr>
          <p:cNvPr id="14" name="图片 13">
            <a:extLst>
              <a:ext uri="{FF2B5EF4-FFF2-40B4-BE49-F238E27FC236}">
                <a16:creationId xmlns:a16="http://schemas.microsoft.com/office/drawing/2014/main" id="{2060C017-1902-B12A-F112-C788396180BE}"/>
              </a:ext>
            </a:extLst>
          </p:cNvPr>
          <p:cNvPicPr>
            <a:picLocks noChangeAspect="1"/>
          </p:cNvPicPr>
          <p:nvPr/>
        </p:nvPicPr>
        <p:blipFill>
          <a:blip r:embed="rId6"/>
          <a:stretch>
            <a:fillRect/>
          </a:stretch>
        </p:blipFill>
        <p:spPr>
          <a:xfrm>
            <a:off x="1115616" y="3820884"/>
            <a:ext cx="4536504" cy="1642273"/>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r>
              <a:rPr lang="en-US" altLang="zh-CN" sz="3000" kern="0" dirty="0" err="1">
                <a:cs typeface="Arial" panose="020B0604020202020204" pitchFamily="34" charset="0"/>
              </a:rPr>
              <a:t>BiSPN</a:t>
            </a:r>
            <a:r>
              <a:rPr lang="en-US" altLang="zh-CN" sz="3000" kern="0" dirty="0">
                <a:cs typeface="Arial" panose="020B0604020202020204" pitchFamily="34" charset="0"/>
              </a:rPr>
              <a:t>-</a:t>
            </a:r>
            <a:r>
              <a:rPr lang="zh-CN" altLang="en-US" sz="3000" kern="0" dirty="0">
                <a:cs typeface="Arial" panose="020B0604020202020204" pitchFamily="34" charset="0"/>
              </a:rPr>
              <a:t>双向一致性损失</a:t>
            </a:r>
          </a:p>
        </p:txBody>
      </p:sp>
      <p:sp>
        <p:nvSpPr>
          <p:cNvPr id="5" name="文本框 4">
            <a:extLst>
              <a:ext uri="{FF2B5EF4-FFF2-40B4-BE49-F238E27FC236}">
                <a16:creationId xmlns:a16="http://schemas.microsoft.com/office/drawing/2014/main" id="{32826206-968F-4466-9AF0-047ADDED44A6}"/>
              </a:ext>
            </a:extLst>
          </p:cNvPr>
          <p:cNvSpPr txBox="1"/>
          <p:nvPr/>
        </p:nvSpPr>
        <p:spPr>
          <a:xfrm>
            <a:off x="395536" y="1059681"/>
            <a:ext cx="7848872" cy="3299493"/>
          </a:xfrm>
          <a:prstGeom prst="rect">
            <a:avLst/>
          </a:prstGeom>
          <a:noFill/>
        </p:spPr>
        <p:txBody>
          <a:bodyPr wrap="square">
            <a:spAutoFit/>
          </a:bodyPr>
          <a:lstStyle/>
          <a:p>
            <a:pPr indent="0">
              <a:lnSpc>
                <a:spcPct val="110000"/>
              </a:lnSpc>
              <a:spcAft>
                <a:spcPts val="600"/>
              </a:spcAft>
              <a:buFont typeface="Wingdings" panose="05000000000000000000" pitchFamily="2" charset="2"/>
              <a:buNone/>
            </a:pPr>
            <a:r>
              <a:rPr lang="zh-CN" altLang="en-US" sz="1600" dirty="0">
                <a:latin typeface="Calibri" panose="020F0502020204030204" charset="0"/>
                <a:ea typeface="微软雅黑" panose="020B0503020204020204" pitchFamily="34" charset="-122"/>
              </a:rPr>
              <a:t>① 从预测实体集合中为每一个预测头</a:t>
            </a:r>
            <a:r>
              <a:rPr lang="en-US" altLang="zh-CN" sz="1600" dirty="0">
                <a:latin typeface="Calibri" panose="020F0502020204030204" charset="0"/>
                <a:ea typeface="微软雅黑" panose="020B0503020204020204" pitchFamily="34" charset="-122"/>
              </a:rPr>
              <a:t>/</a:t>
            </a:r>
            <a:r>
              <a:rPr lang="zh-CN" altLang="en-US" sz="1600" dirty="0">
                <a:latin typeface="Calibri" panose="020F0502020204030204" charset="0"/>
                <a:ea typeface="微软雅黑" panose="020B0503020204020204" pitchFamily="34" charset="-122"/>
              </a:rPr>
              <a:t>尾实体找一个参考实体，最小化二者的</a:t>
            </a:r>
            <a:r>
              <a:rPr lang="en-US" altLang="zh-CN" sz="1600" dirty="0">
                <a:latin typeface="Calibri" panose="020F0502020204030204" charset="0"/>
                <a:ea typeface="微软雅黑" panose="020B0503020204020204" pitchFamily="34" charset="-122"/>
              </a:rPr>
              <a:t>KL</a:t>
            </a:r>
            <a:r>
              <a:rPr lang="zh-CN" altLang="en-US" sz="1600" dirty="0">
                <a:latin typeface="Calibri" panose="020F0502020204030204" charset="0"/>
                <a:ea typeface="微软雅黑" panose="020B0503020204020204" pitchFamily="34" charset="-122"/>
              </a:rPr>
              <a:t>散度</a:t>
            </a:r>
            <a:endParaRPr lang="en-US" altLang="zh-CN" sz="1600" dirty="0">
              <a:latin typeface="Calibri" panose="020F0502020204030204" charset="0"/>
              <a:ea typeface="微软雅黑" panose="020B0503020204020204" pitchFamily="34" charset="-122"/>
            </a:endParaRPr>
          </a:p>
          <a:p>
            <a:pPr indent="0">
              <a:lnSpc>
                <a:spcPct val="110000"/>
              </a:lnSpc>
              <a:spcAft>
                <a:spcPts val="600"/>
              </a:spcAft>
              <a:buFont typeface="Wingdings" panose="05000000000000000000" pitchFamily="2" charset="2"/>
              <a:buNone/>
            </a:pPr>
            <a:endParaRPr lang="en-US" altLang="zh-CN" dirty="0">
              <a:latin typeface="Calibri" panose="020F0502020204030204" charset="0"/>
              <a:ea typeface="微软雅黑" panose="020B0503020204020204" pitchFamily="34" charset="-122"/>
            </a:endParaRPr>
          </a:p>
          <a:p>
            <a:pPr indent="0">
              <a:lnSpc>
                <a:spcPct val="110000"/>
              </a:lnSpc>
              <a:spcAft>
                <a:spcPts val="600"/>
              </a:spcAft>
              <a:buFont typeface="Wingdings" panose="05000000000000000000" pitchFamily="2" charset="2"/>
              <a:buNone/>
            </a:pPr>
            <a:endParaRPr lang="en-US" altLang="zh-CN" sz="1800" dirty="0">
              <a:latin typeface="Calibri" panose="020F0502020204030204" charset="0"/>
              <a:ea typeface="微软雅黑" panose="020B0503020204020204" pitchFamily="34" charset="-122"/>
            </a:endParaRPr>
          </a:p>
          <a:p>
            <a:pPr indent="0">
              <a:lnSpc>
                <a:spcPct val="110000"/>
              </a:lnSpc>
              <a:spcAft>
                <a:spcPts val="600"/>
              </a:spcAft>
              <a:buFont typeface="Wingdings" panose="05000000000000000000" pitchFamily="2" charset="2"/>
              <a:buNone/>
            </a:pPr>
            <a:r>
              <a:rPr lang="zh-CN" altLang="en-US" sz="1800" dirty="0">
                <a:latin typeface="Calibri" panose="020F0502020204030204" charset="0"/>
                <a:ea typeface="微软雅黑" panose="020B0503020204020204" pitchFamily="34" charset="-122"/>
              </a:rPr>
              <a:t> </a:t>
            </a:r>
            <a:endParaRPr lang="en-US" altLang="zh-CN" sz="1800" dirty="0">
              <a:latin typeface="Calibri" panose="020F0502020204030204" charset="0"/>
              <a:ea typeface="微软雅黑" panose="020B0503020204020204" pitchFamily="34" charset="-122"/>
            </a:endParaRPr>
          </a:p>
          <a:p>
            <a:pPr indent="0">
              <a:lnSpc>
                <a:spcPct val="110000"/>
              </a:lnSpc>
              <a:spcAft>
                <a:spcPts val="600"/>
              </a:spcAft>
              <a:buFont typeface="Wingdings" panose="05000000000000000000" pitchFamily="2" charset="2"/>
              <a:buNone/>
            </a:pPr>
            <a:endParaRPr lang="en-US" altLang="zh-CN" sz="1800" dirty="0">
              <a:latin typeface="Calibri" panose="020F0502020204030204" charset="0"/>
              <a:ea typeface="微软雅黑" panose="020B0503020204020204" pitchFamily="34" charset="-122"/>
            </a:endParaRPr>
          </a:p>
          <a:p>
            <a:pPr indent="0">
              <a:lnSpc>
                <a:spcPct val="110000"/>
              </a:lnSpc>
              <a:spcAft>
                <a:spcPts val="600"/>
              </a:spcAft>
              <a:buFont typeface="Wingdings" panose="05000000000000000000" pitchFamily="2" charset="2"/>
              <a:buNone/>
            </a:pPr>
            <a:endParaRPr lang="en-US" altLang="zh-CN" sz="1600" dirty="0">
              <a:latin typeface="Calibri" panose="020F0502020204030204" charset="0"/>
              <a:ea typeface="微软雅黑" panose="020B0503020204020204" pitchFamily="34" charset="-122"/>
            </a:endParaRPr>
          </a:p>
          <a:p>
            <a:pPr indent="0">
              <a:lnSpc>
                <a:spcPct val="110000"/>
              </a:lnSpc>
              <a:spcAft>
                <a:spcPts val="600"/>
              </a:spcAft>
              <a:buFont typeface="Wingdings" panose="05000000000000000000" pitchFamily="2" charset="2"/>
              <a:buNone/>
            </a:pPr>
            <a:r>
              <a:rPr lang="zh-CN" altLang="en-US" sz="1600" dirty="0">
                <a:latin typeface="Calibri" panose="020F0502020204030204" charset="0"/>
                <a:ea typeface="微软雅黑" panose="020B0503020204020204" pitchFamily="34" charset="-122"/>
              </a:rPr>
              <a:t>② 预测每一个实体是否含有关系，若含有，则从预测关系集合中找一个参考头</a:t>
            </a:r>
            <a:r>
              <a:rPr lang="en-US" altLang="zh-CN" sz="1600" dirty="0">
                <a:latin typeface="Calibri" panose="020F0502020204030204" charset="0"/>
                <a:ea typeface="微软雅黑" panose="020B0503020204020204" pitchFamily="34" charset="-122"/>
              </a:rPr>
              <a:t>/</a:t>
            </a:r>
            <a:r>
              <a:rPr lang="zh-CN" altLang="en-US" sz="1600" dirty="0">
                <a:latin typeface="Calibri" panose="020F0502020204030204" charset="0"/>
                <a:ea typeface="微软雅黑" panose="020B0503020204020204" pitchFamily="34" charset="-122"/>
              </a:rPr>
              <a:t>尾实体，</a:t>
            </a:r>
            <a:endParaRPr lang="en-US" altLang="zh-CN" sz="1600" dirty="0">
              <a:latin typeface="Calibri" panose="020F0502020204030204" charset="0"/>
              <a:ea typeface="微软雅黑" panose="020B0503020204020204" pitchFamily="34" charset="-122"/>
            </a:endParaRPr>
          </a:p>
          <a:p>
            <a:pPr indent="0">
              <a:lnSpc>
                <a:spcPct val="110000"/>
              </a:lnSpc>
              <a:spcAft>
                <a:spcPts val="600"/>
              </a:spcAft>
              <a:buFont typeface="Wingdings" panose="05000000000000000000" pitchFamily="2" charset="2"/>
              <a:buNone/>
            </a:pPr>
            <a:r>
              <a:rPr lang="en-US" altLang="zh-CN" sz="1600" dirty="0">
                <a:latin typeface="Calibri" panose="020F0502020204030204" charset="0"/>
                <a:ea typeface="微软雅黑" panose="020B0503020204020204" pitchFamily="34" charset="-122"/>
              </a:rPr>
              <a:t>     </a:t>
            </a:r>
            <a:r>
              <a:rPr lang="zh-CN" altLang="en-US" sz="1600" dirty="0">
                <a:latin typeface="+mj-lt"/>
                <a:ea typeface="微软雅黑" panose="020B0503020204020204" pitchFamily="34" charset="-122"/>
              </a:rPr>
              <a:t>最小化二者的</a:t>
            </a:r>
            <a:r>
              <a:rPr lang="en-US" altLang="zh-CN" sz="1600" dirty="0">
                <a:latin typeface="+mj-lt"/>
                <a:ea typeface="微软雅黑" panose="020B0503020204020204" pitchFamily="34" charset="-122"/>
              </a:rPr>
              <a:t>KL</a:t>
            </a:r>
            <a:r>
              <a:rPr lang="zh-CN" altLang="en-US" sz="1600" dirty="0">
                <a:latin typeface="+mj-lt"/>
                <a:ea typeface="微软雅黑" panose="020B0503020204020204" pitchFamily="34" charset="-122"/>
              </a:rPr>
              <a:t>散度</a:t>
            </a:r>
            <a:endParaRPr lang="en-US" altLang="zh-CN" sz="1600" dirty="0">
              <a:latin typeface="+mj-lt"/>
              <a:ea typeface="微软雅黑" panose="020B0503020204020204" pitchFamily="34" charset="-122"/>
            </a:endParaRPr>
          </a:p>
          <a:p>
            <a:pPr indent="0">
              <a:lnSpc>
                <a:spcPct val="110000"/>
              </a:lnSpc>
              <a:spcAft>
                <a:spcPts val="600"/>
              </a:spcAft>
              <a:buFont typeface="Wingdings" panose="05000000000000000000" pitchFamily="2" charset="2"/>
              <a:buNone/>
            </a:pPr>
            <a:endParaRPr lang="en-US" altLang="zh-CN" sz="1800" dirty="0">
              <a:latin typeface="+mj-lt"/>
              <a:ea typeface="微软雅黑" panose="020B0503020204020204" pitchFamily="34" charset="-122"/>
            </a:endParaRPr>
          </a:p>
        </p:txBody>
      </p:sp>
      <p:pic>
        <p:nvPicPr>
          <p:cNvPr id="8" name="图片 7">
            <a:extLst>
              <a:ext uri="{FF2B5EF4-FFF2-40B4-BE49-F238E27FC236}">
                <a16:creationId xmlns:a16="http://schemas.microsoft.com/office/drawing/2014/main" id="{545952B2-9A0F-4E77-FB74-2C270985F718}"/>
              </a:ext>
            </a:extLst>
          </p:cNvPr>
          <p:cNvPicPr>
            <a:picLocks noChangeAspect="1"/>
          </p:cNvPicPr>
          <p:nvPr/>
        </p:nvPicPr>
        <p:blipFill>
          <a:blip r:embed="rId3"/>
          <a:stretch>
            <a:fillRect/>
          </a:stretch>
        </p:blipFill>
        <p:spPr>
          <a:xfrm>
            <a:off x="755576" y="1475105"/>
            <a:ext cx="4351397" cy="480102"/>
          </a:xfrm>
          <a:prstGeom prst="rect">
            <a:avLst/>
          </a:prstGeom>
        </p:spPr>
      </p:pic>
      <p:pic>
        <p:nvPicPr>
          <p:cNvPr id="10" name="图片 9">
            <a:extLst>
              <a:ext uri="{FF2B5EF4-FFF2-40B4-BE49-F238E27FC236}">
                <a16:creationId xmlns:a16="http://schemas.microsoft.com/office/drawing/2014/main" id="{D6380C79-14A5-3014-D3AA-8E5B230A4015}"/>
              </a:ext>
            </a:extLst>
          </p:cNvPr>
          <p:cNvPicPr>
            <a:picLocks noChangeAspect="1"/>
          </p:cNvPicPr>
          <p:nvPr/>
        </p:nvPicPr>
        <p:blipFill>
          <a:blip r:embed="rId4"/>
          <a:stretch>
            <a:fillRect/>
          </a:stretch>
        </p:blipFill>
        <p:spPr>
          <a:xfrm>
            <a:off x="750818" y="1938532"/>
            <a:ext cx="3132091" cy="1044030"/>
          </a:xfrm>
          <a:prstGeom prst="rect">
            <a:avLst/>
          </a:prstGeom>
        </p:spPr>
      </p:pic>
      <p:pic>
        <p:nvPicPr>
          <p:cNvPr id="16" name="图片 15">
            <a:extLst>
              <a:ext uri="{FF2B5EF4-FFF2-40B4-BE49-F238E27FC236}">
                <a16:creationId xmlns:a16="http://schemas.microsoft.com/office/drawing/2014/main" id="{218A5BC3-46B7-FE8C-0A80-7B18AEA9FD0D}"/>
              </a:ext>
            </a:extLst>
          </p:cNvPr>
          <p:cNvPicPr>
            <a:picLocks noChangeAspect="1"/>
          </p:cNvPicPr>
          <p:nvPr/>
        </p:nvPicPr>
        <p:blipFill>
          <a:blip r:embed="rId5"/>
          <a:stretch>
            <a:fillRect/>
          </a:stretch>
        </p:blipFill>
        <p:spPr>
          <a:xfrm>
            <a:off x="750818" y="3993274"/>
            <a:ext cx="4572396" cy="1333616"/>
          </a:xfrm>
          <a:prstGeom prst="rect">
            <a:avLst/>
          </a:prstGeom>
        </p:spPr>
      </p:pic>
    </p:spTree>
    <p:extLst>
      <p:ext uri="{BB962C8B-B14F-4D97-AF65-F5344CB8AC3E}">
        <p14:creationId xmlns:p14="http://schemas.microsoft.com/office/powerpoint/2010/main" val="105438919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en-US" altLang="zh-CN" sz="3000" kern="0" dirty="0" err="1">
                <a:cs typeface="Arial" panose="020B0604020202020204" pitchFamily="34" charset="0"/>
              </a:rPr>
              <a:t>BiSPN</a:t>
            </a:r>
            <a:r>
              <a:rPr lang="en-US" altLang="zh-CN" sz="3000" kern="0" dirty="0">
                <a:cs typeface="Arial" panose="020B0604020202020204" pitchFamily="34" charset="0"/>
              </a:rPr>
              <a:t>-</a:t>
            </a:r>
            <a:r>
              <a:rPr lang="zh-CN" altLang="en-US" sz="3000" kern="0" dirty="0">
                <a:cs typeface="Arial" panose="020B0604020202020204" pitchFamily="34" charset="0"/>
                <a:sym typeface="+mn-ea"/>
              </a:rPr>
              <a:t>实验结果</a:t>
            </a:r>
          </a:p>
        </p:txBody>
      </p:sp>
      <p:pic>
        <p:nvPicPr>
          <p:cNvPr id="6" name="图片 5">
            <a:extLst>
              <a:ext uri="{FF2B5EF4-FFF2-40B4-BE49-F238E27FC236}">
                <a16:creationId xmlns:a16="http://schemas.microsoft.com/office/drawing/2014/main" id="{4568F3B6-5E06-39B4-3A3C-3C36B674E01C}"/>
              </a:ext>
            </a:extLst>
          </p:cNvPr>
          <p:cNvPicPr>
            <a:picLocks noChangeAspect="1"/>
          </p:cNvPicPr>
          <p:nvPr/>
        </p:nvPicPr>
        <p:blipFill>
          <a:blip r:embed="rId3"/>
          <a:stretch>
            <a:fillRect/>
          </a:stretch>
        </p:blipFill>
        <p:spPr>
          <a:xfrm>
            <a:off x="2752111" y="936000"/>
            <a:ext cx="3639777" cy="4445301"/>
          </a:xfrm>
          <a:prstGeom prst="rect">
            <a:avLst/>
          </a:prstGeom>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en-US" altLang="zh-CN" sz="3000" kern="0" dirty="0" err="1">
                <a:cs typeface="Arial" panose="020B0604020202020204" pitchFamily="34" charset="0"/>
              </a:rPr>
              <a:t>BiSPN</a:t>
            </a:r>
            <a:r>
              <a:rPr lang="en-US" altLang="zh-CN" sz="3000" kern="0" dirty="0">
                <a:cs typeface="Arial" panose="020B0604020202020204" pitchFamily="34" charset="0"/>
              </a:rPr>
              <a:t>-</a:t>
            </a:r>
            <a:r>
              <a:rPr lang="zh-CN" altLang="en-US" sz="3000" kern="0" dirty="0">
                <a:cs typeface="Arial" panose="020B0604020202020204" pitchFamily="34" charset="0"/>
                <a:sym typeface="+mn-ea"/>
              </a:rPr>
              <a:t>消融实验</a:t>
            </a:r>
          </a:p>
        </p:txBody>
      </p:sp>
      <p:pic>
        <p:nvPicPr>
          <p:cNvPr id="9" name="图片 8">
            <a:extLst>
              <a:ext uri="{FF2B5EF4-FFF2-40B4-BE49-F238E27FC236}">
                <a16:creationId xmlns:a16="http://schemas.microsoft.com/office/drawing/2014/main" id="{A32F82F6-859B-ECC2-D83F-ACC629C8A46C}"/>
              </a:ext>
            </a:extLst>
          </p:cNvPr>
          <p:cNvPicPr>
            <a:picLocks noChangeAspect="1"/>
          </p:cNvPicPr>
          <p:nvPr/>
        </p:nvPicPr>
        <p:blipFill>
          <a:blip r:embed="rId3"/>
          <a:stretch>
            <a:fillRect/>
          </a:stretch>
        </p:blipFill>
        <p:spPr>
          <a:xfrm>
            <a:off x="395536" y="1435765"/>
            <a:ext cx="8511110" cy="1424116"/>
          </a:xfrm>
          <a:prstGeom prst="rect">
            <a:avLst/>
          </a:prstGeom>
        </p:spPr>
      </p:pic>
      <p:sp>
        <p:nvSpPr>
          <p:cNvPr id="10" name="矩形 9">
            <a:extLst>
              <a:ext uri="{FF2B5EF4-FFF2-40B4-BE49-F238E27FC236}">
                <a16:creationId xmlns:a16="http://schemas.microsoft.com/office/drawing/2014/main" id="{A2CC1034-11EB-6584-16A9-DF1F5CEF1C9C}"/>
              </a:ext>
            </a:extLst>
          </p:cNvPr>
          <p:cNvSpPr/>
          <p:nvPr/>
        </p:nvSpPr>
        <p:spPr>
          <a:xfrm>
            <a:off x="467316" y="1959980"/>
            <a:ext cx="8349616" cy="5040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2937231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en-US" altLang="zh-CN" sz="3000" kern="0" dirty="0" err="1">
                <a:cs typeface="Arial" panose="020B0604020202020204" pitchFamily="34" charset="0"/>
              </a:rPr>
              <a:t>BiSPN</a:t>
            </a:r>
            <a:r>
              <a:rPr lang="en-US" altLang="zh-CN" sz="3000" kern="0" dirty="0">
                <a:cs typeface="Arial" panose="020B0604020202020204" pitchFamily="34" charset="0"/>
              </a:rPr>
              <a:t>-</a:t>
            </a:r>
            <a:r>
              <a:rPr lang="zh-CN" altLang="en-US" sz="3000" kern="0" dirty="0">
                <a:cs typeface="Arial" panose="020B0604020202020204" pitchFamily="34" charset="0"/>
                <a:sym typeface="+mn-ea"/>
              </a:rPr>
              <a:t>可视化</a:t>
            </a:r>
          </a:p>
        </p:txBody>
      </p:sp>
      <p:pic>
        <p:nvPicPr>
          <p:cNvPr id="4" name="图片 3">
            <a:extLst>
              <a:ext uri="{FF2B5EF4-FFF2-40B4-BE49-F238E27FC236}">
                <a16:creationId xmlns:a16="http://schemas.microsoft.com/office/drawing/2014/main" id="{6F75C077-FCE2-9F12-9902-6B0767D0DFE4}"/>
              </a:ext>
            </a:extLst>
          </p:cNvPr>
          <p:cNvPicPr>
            <a:picLocks noChangeAspect="1"/>
          </p:cNvPicPr>
          <p:nvPr/>
        </p:nvPicPr>
        <p:blipFill>
          <a:blip r:embed="rId3"/>
          <a:stretch>
            <a:fillRect/>
          </a:stretch>
        </p:blipFill>
        <p:spPr>
          <a:xfrm>
            <a:off x="2195736" y="915665"/>
            <a:ext cx="3976612" cy="4753581"/>
          </a:xfrm>
          <a:prstGeom prst="rect">
            <a:avLst/>
          </a:prstGeom>
        </p:spPr>
      </p:pic>
    </p:spTree>
    <p:extLst>
      <p:ext uri="{BB962C8B-B14F-4D97-AF65-F5344CB8AC3E}">
        <p14:creationId xmlns:p14="http://schemas.microsoft.com/office/powerpoint/2010/main" val="3277877858"/>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a:bodyPr>
          <a:lstStyle/>
          <a:p>
            <a:pPr fontAlgn="base">
              <a:spcAft>
                <a:spcPct val="0"/>
              </a:spcAft>
            </a:pPr>
            <a:r>
              <a:rPr lang="zh-CN" altLang="en-US" sz="3000" dirty="0"/>
              <a:t>主要内容</a:t>
            </a:r>
            <a:endParaRPr lang="zh-CN" altLang="en-US" sz="3000" dirty="0">
              <a:solidFill>
                <a:srgbClr val="0000FF"/>
              </a:solidFill>
              <a:latin typeface="微软雅黑" panose="020B0503020204020204" pitchFamily="34" charset="-122"/>
              <a:ea typeface="微软雅黑" panose="020B0503020204020204" pitchFamily="34" charset="-122"/>
              <a:cs typeface="+mn-cs"/>
            </a:endParaRPr>
          </a:p>
        </p:txBody>
      </p:sp>
      <p:grpSp>
        <p:nvGrpSpPr>
          <p:cNvPr id="19" name="组合 18"/>
          <p:cNvGrpSpPr/>
          <p:nvPr/>
        </p:nvGrpSpPr>
        <p:grpSpPr>
          <a:xfrm>
            <a:off x="755576" y="1203697"/>
            <a:ext cx="7701511" cy="610275"/>
            <a:chOff x="1666002" y="2030070"/>
            <a:chExt cx="7701511" cy="610275"/>
          </a:xfrm>
        </p:grpSpPr>
        <p:sp>
          <p:nvSpPr>
            <p:cNvPr id="5" name="矩形 4"/>
            <p:cNvSpPr/>
            <p:nvPr/>
          </p:nvSpPr>
          <p:spPr bwMode="auto">
            <a:xfrm>
              <a:off x="2523391" y="2030070"/>
              <a:ext cx="6647974" cy="523220"/>
            </a:xfrm>
            <a:prstGeom prst="rect">
              <a:avLst/>
            </a:prstGeom>
          </p:spPr>
          <p:txBody>
            <a:bodyPr wrap="none" anchor="ctr">
              <a:spAutoFit/>
            </a:bodyPr>
            <a:lstStyle/>
            <a:p>
              <a:pPr algn="l"/>
              <a:r>
                <a:rPr lang="zh-CN" altLang="en-US" sz="2800" b="1" kern="0" dirty="0">
                  <a:solidFill>
                    <a:srgbClr val="7F7F7F"/>
                  </a:solidFill>
                  <a:ea typeface="微软雅黑" panose="020B0503020204020204" pitchFamily="34" charset="-122"/>
                  <a:cs typeface="Arial" panose="020B0604020202020204" pitchFamily="34" charset="0"/>
                </a:rPr>
                <a:t>基于集合生成的多类型通用实体识别模型</a:t>
              </a:r>
            </a:p>
          </p:txBody>
        </p:sp>
        <p:sp>
          <p:nvSpPr>
            <p:cNvPr id="6" name="직사각형 31"/>
            <p:cNvSpPr>
              <a:spLocks noChangeArrowheads="1"/>
            </p:cNvSpPr>
            <p:nvPr/>
          </p:nvSpPr>
          <p:spPr bwMode="auto">
            <a:xfrm>
              <a:off x="2360468" y="2545668"/>
              <a:ext cx="7007045" cy="52771"/>
            </a:xfrm>
            <a:prstGeom prst="rect">
              <a:avLst/>
            </a:prstGeom>
            <a:solidFill>
              <a:schemeClr val="bg1">
                <a:lumMod val="85000"/>
              </a:schemeClr>
            </a:solidFill>
            <a:ln w="3175" algn="ctr">
              <a:noFill/>
              <a:miter lim="800000"/>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7" name="직사각형 31"/>
            <p:cNvSpPr>
              <a:spLocks noChangeAspect="1" noChangeArrowheads="1"/>
            </p:cNvSpPr>
            <p:nvPr/>
          </p:nvSpPr>
          <p:spPr bwMode="auto">
            <a:xfrm>
              <a:off x="1666002" y="2092867"/>
              <a:ext cx="600824" cy="505572"/>
            </a:xfrm>
            <a:prstGeom prst="roundRect">
              <a:avLst>
                <a:gd name="adj" fmla="val 11119"/>
              </a:avLst>
            </a:prstGeom>
            <a:noFill/>
            <a:ln w="3175" algn="ctr">
              <a:solidFill>
                <a:schemeClr val="tx1">
                  <a:lumMod val="50000"/>
                  <a:lumOff val="50000"/>
                </a:schemeClr>
              </a:solidFill>
              <a:miter lim="800000"/>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矩形 7"/>
            <p:cNvSpPr/>
            <p:nvPr/>
          </p:nvSpPr>
          <p:spPr bwMode="auto">
            <a:xfrm>
              <a:off x="1687647" y="2056780"/>
              <a:ext cx="549910" cy="583565"/>
            </a:xfrm>
            <a:prstGeom prst="rect">
              <a:avLst/>
            </a:prstGeom>
          </p:spPr>
          <p:txBody>
            <a:bodyPr wrap="none" anchor="ctr">
              <a:spAutoFit/>
            </a:bodyPr>
            <a:lstStyle/>
            <a:p>
              <a:pPr lvl="0" algn="ctr">
                <a:defRPr/>
              </a:pPr>
              <a:r>
                <a:rPr lang="en-US" altLang="zh-CN" sz="3200" b="1" kern="0"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1.</a:t>
              </a:r>
              <a:endParaRPr lang="zh-CN" altLang="en-US" sz="3200" b="1" kern="0" dirty="0">
                <a:solidFill>
                  <a:srgbClr val="FF0000"/>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17" name="组合 16"/>
          <p:cNvGrpSpPr/>
          <p:nvPr/>
        </p:nvGrpSpPr>
        <p:grpSpPr>
          <a:xfrm>
            <a:off x="755576" y="2260312"/>
            <a:ext cx="7871142" cy="617897"/>
            <a:chOff x="1659295" y="3069033"/>
            <a:chExt cx="7871142" cy="617897"/>
          </a:xfrm>
        </p:grpSpPr>
        <p:sp>
          <p:nvSpPr>
            <p:cNvPr id="9" name="矩形 8"/>
            <p:cNvSpPr/>
            <p:nvPr/>
          </p:nvSpPr>
          <p:spPr bwMode="auto">
            <a:xfrm>
              <a:off x="2523391" y="3069033"/>
              <a:ext cx="7007046" cy="523220"/>
            </a:xfrm>
            <a:prstGeom prst="rect">
              <a:avLst/>
            </a:prstGeom>
          </p:spPr>
          <p:txBody>
            <a:bodyPr wrap="none" anchor="ctr">
              <a:spAutoFit/>
            </a:bodyPr>
            <a:lstStyle/>
            <a:p>
              <a:pPr algn="l"/>
              <a:r>
                <a:rPr lang="zh-CN" altLang="zh-CN" sz="2800" b="1" kern="0" dirty="0">
                  <a:solidFill>
                    <a:srgbClr val="7F7F7F"/>
                  </a:solidFill>
                  <a:ea typeface="微软雅黑" panose="020B0503020204020204" pitchFamily="34" charset="-122"/>
                  <a:cs typeface="Arial" panose="020B0604020202020204" pitchFamily="34" charset="0"/>
                  <a:sym typeface="+mn-ea"/>
                </a:rPr>
                <a:t>基于</a:t>
              </a:r>
              <a:r>
                <a:rPr lang="zh-CN" altLang="en-US" sz="2800" b="1" kern="0" dirty="0">
                  <a:solidFill>
                    <a:srgbClr val="7F7F7F"/>
                  </a:solidFill>
                  <a:ea typeface="微软雅黑" panose="020B0503020204020204" pitchFamily="34" charset="-122"/>
                  <a:cs typeface="Arial" panose="020B0604020202020204" pitchFamily="34" charset="0"/>
                  <a:sym typeface="+mn-ea"/>
                </a:rPr>
                <a:t>非自回归表格生成的事件论元抽取模型</a:t>
              </a:r>
              <a:endParaRPr lang="zh-CN" altLang="en-US" sz="2800" b="1" kern="0" dirty="0">
                <a:solidFill>
                  <a:srgbClr val="7F7F7F"/>
                </a:solidFill>
                <a:ea typeface="微软雅黑" panose="020B0503020204020204" pitchFamily="34" charset="-122"/>
                <a:cs typeface="Arial" panose="020B0604020202020204" pitchFamily="34" charset="0"/>
              </a:endParaRPr>
            </a:p>
          </p:txBody>
        </p:sp>
        <p:sp>
          <p:nvSpPr>
            <p:cNvPr id="10" name="직사각형 31"/>
            <p:cNvSpPr>
              <a:spLocks noChangeArrowheads="1"/>
            </p:cNvSpPr>
            <p:nvPr/>
          </p:nvSpPr>
          <p:spPr bwMode="auto">
            <a:xfrm>
              <a:off x="2360468" y="3592252"/>
              <a:ext cx="7000337" cy="52771"/>
            </a:xfrm>
            <a:prstGeom prst="rect">
              <a:avLst/>
            </a:prstGeom>
            <a:solidFill>
              <a:schemeClr val="bg1">
                <a:lumMod val="85000"/>
              </a:schemeClr>
            </a:solidFill>
            <a:ln w="3175" algn="ctr">
              <a:noFill/>
              <a:miter lim="800000"/>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dirty="0">
                <a:ln>
                  <a:noFill/>
                </a:ln>
                <a:solidFill>
                  <a:schemeClr val="accent6">
                    <a:lumMod val="50000"/>
                  </a:schemeClr>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11" name="직사각형 31"/>
            <p:cNvSpPr>
              <a:spLocks noChangeAspect="1" noChangeArrowheads="1"/>
            </p:cNvSpPr>
            <p:nvPr/>
          </p:nvSpPr>
          <p:spPr bwMode="auto">
            <a:xfrm>
              <a:off x="1659295" y="3140968"/>
              <a:ext cx="600824" cy="505572"/>
            </a:xfrm>
            <a:prstGeom prst="roundRect">
              <a:avLst>
                <a:gd name="adj" fmla="val 11119"/>
              </a:avLst>
            </a:prstGeom>
            <a:noFill/>
            <a:ln w="3175" algn="ctr">
              <a:solidFill>
                <a:schemeClr val="tx1">
                  <a:lumMod val="50000"/>
                  <a:lumOff val="50000"/>
                </a:schemeClr>
              </a:solidFill>
              <a:miter lim="800000"/>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12" name="矩形 11"/>
            <p:cNvSpPr/>
            <p:nvPr/>
          </p:nvSpPr>
          <p:spPr bwMode="auto">
            <a:xfrm>
              <a:off x="1691460" y="3103365"/>
              <a:ext cx="549910" cy="583565"/>
            </a:xfrm>
            <a:prstGeom prst="rect">
              <a:avLst/>
            </a:prstGeom>
          </p:spPr>
          <p:txBody>
            <a:bodyPr wrap="none" anchor="ctr">
              <a:spAutoFit/>
            </a:bodyPr>
            <a:lstStyle/>
            <a:p>
              <a:pPr lvl="0" algn="ctr">
                <a:defRPr/>
              </a:pPr>
              <a:r>
                <a:rPr lang="en-US" altLang="zh-CN" sz="3200" b="1" kern="0">
                  <a:solidFill>
                    <a:srgbClr val="FF0000"/>
                  </a:solidFill>
                  <a:latin typeface="微软雅黑" panose="020B0503020204020204" pitchFamily="34" charset="-122"/>
                  <a:ea typeface="微软雅黑" panose="020B0503020204020204" pitchFamily="34" charset="-122"/>
                  <a:cs typeface="Arial" panose="020B0604020202020204" pitchFamily="34" charset="0"/>
                </a:rPr>
                <a:t>2.</a:t>
              </a:r>
              <a:endParaRPr lang="zh-CN" altLang="en-US" sz="3200" b="1" kern="0" dirty="0">
                <a:solidFill>
                  <a:srgbClr val="FF0000"/>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2" name="组合 1">
            <a:extLst>
              <a:ext uri="{FF2B5EF4-FFF2-40B4-BE49-F238E27FC236}">
                <a16:creationId xmlns:a16="http://schemas.microsoft.com/office/drawing/2014/main" id="{CEBA759A-64C2-17F4-DFA5-20AB79A1DC6D}"/>
              </a:ext>
            </a:extLst>
          </p:cNvPr>
          <p:cNvGrpSpPr/>
          <p:nvPr/>
        </p:nvGrpSpPr>
        <p:grpSpPr>
          <a:xfrm>
            <a:off x="755576" y="3229247"/>
            <a:ext cx="7701511" cy="610275"/>
            <a:chOff x="1666002" y="2030070"/>
            <a:chExt cx="7701511" cy="610275"/>
          </a:xfrm>
        </p:grpSpPr>
        <p:sp>
          <p:nvSpPr>
            <p:cNvPr id="3" name="矩形 2">
              <a:extLst>
                <a:ext uri="{FF2B5EF4-FFF2-40B4-BE49-F238E27FC236}">
                  <a16:creationId xmlns:a16="http://schemas.microsoft.com/office/drawing/2014/main" id="{5CDDF7BC-3CDB-2C81-1481-EB4120488F89}"/>
                </a:ext>
              </a:extLst>
            </p:cNvPr>
            <p:cNvSpPr/>
            <p:nvPr/>
          </p:nvSpPr>
          <p:spPr bwMode="auto">
            <a:xfrm>
              <a:off x="2523391" y="2030070"/>
              <a:ext cx="6312947" cy="523220"/>
            </a:xfrm>
            <a:prstGeom prst="rect">
              <a:avLst/>
            </a:prstGeom>
          </p:spPr>
          <p:txBody>
            <a:bodyPr wrap="none" anchor="ctr">
              <a:spAutoFit/>
            </a:bodyPr>
            <a:lstStyle/>
            <a:p>
              <a:pPr algn="l"/>
              <a:r>
                <a:rPr lang="zh-CN" altLang="en-US" sz="2800" b="1" kern="0" dirty="0">
                  <a:solidFill>
                    <a:srgbClr val="7F7F7F"/>
                  </a:solidFill>
                  <a:ea typeface="微软雅黑" panose="020B0503020204020204" pitchFamily="34" charset="-122"/>
                  <a:cs typeface="Arial" panose="020B0604020202020204" pitchFamily="34" charset="0"/>
                </a:rPr>
                <a:t>基于集合生成的实体关系联合抽取模型</a:t>
              </a:r>
            </a:p>
          </p:txBody>
        </p:sp>
        <p:sp>
          <p:nvSpPr>
            <p:cNvPr id="13" name="직사각형 31">
              <a:extLst>
                <a:ext uri="{FF2B5EF4-FFF2-40B4-BE49-F238E27FC236}">
                  <a16:creationId xmlns:a16="http://schemas.microsoft.com/office/drawing/2014/main" id="{ACC661DB-BB06-3173-EF5D-D06C5AC66CE0}"/>
                </a:ext>
              </a:extLst>
            </p:cNvPr>
            <p:cNvSpPr>
              <a:spLocks noChangeArrowheads="1"/>
            </p:cNvSpPr>
            <p:nvPr/>
          </p:nvSpPr>
          <p:spPr bwMode="auto">
            <a:xfrm>
              <a:off x="2360468" y="2545668"/>
              <a:ext cx="7007045" cy="52771"/>
            </a:xfrm>
            <a:prstGeom prst="rect">
              <a:avLst/>
            </a:prstGeom>
            <a:solidFill>
              <a:srgbClr val="D9D9D9"/>
            </a:solidFill>
            <a:ln w="3175" algn="ctr">
              <a:noFill/>
              <a:miter lim="800000"/>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직사각형 31">
              <a:extLst>
                <a:ext uri="{FF2B5EF4-FFF2-40B4-BE49-F238E27FC236}">
                  <a16:creationId xmlns:a16="http://schemas.microsoft.com/office/drawing/2014/main" id="{901A2EE4-B25A-711B-02B2-F5B4CB168C7D}"/>
                </a:ext>
              </a:extLst>
            </p:cNvPr>
            <p:cNvSpPr>
              <a:spLocks noChangeAspect="1" noChangeArrowheads="1"/>
            </p:cNvSpPr>
            <p:nvPr/>
          </p:nvSpPr>
          <p:spPr bwMode="auto">
            <a:xfrm>
              <a:off x="1666002" y="2092867"/>
              <a:ext cx="600824" cy="505572"/>
            </a:xfrm>
            <a:prstGeom prst="roundRect">
              <a:avLst>
                <a:gd name="adj" fmla="val 11119"/>
              </a:avLst>
            </a:prstGeom>
            <a:noFill/>
            <a:ln w="3175" algn="ctr">
              <a:solidFill>
                <a:schemeClr val="tx1">
                  <a:lumMod val="50000"/>
                  <a:lumOff val="50000"/>
                </a:schemeClr>
              </a:solidFill>
              <a:miter lim="800000"/>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15" name="矩形 14">
              <a:extLst>
                <a:ext uri="{FF2B5EF4-FFF2-40B4-BE49-F238E27FC236}">
                  <a16:creationId xmlns:a16="http://schemas.microsoft.com/office/drawing/2014/main" id="{F5C71011-0F04-4D55-9C94-2CC1AB9EAE85}"/>
                </a:ext>
              </a:extLst>
            </p:cNvPr>
            <p:cNvSpPr/>
            <p:nvPr/>
          </p:nvSpPr>
          <p:spPr bwMode="auto">
            <a:xfrm>
              <a:off x="1687647" y="2056780"/>
              <a:ext cx="549910" cy="583565"/>
            </a:xfrm>
            <a:prstGeom prst="rect">
              <a:avLst/>
            </a:prstGeom>
          </p:spPr>
          <p:txBody>
            <a:bodyPr wrap="none" anchor="ctr">
              <a:spAutoFit/>
            </a:bodyPr>
            <a:lstStyle/>
            <a:p>
              <a:pPr lvl="0" algn="ctr">
                <a:defRPr/>
              </a:pPr>
              <a:r>
                <a:rPr lang="en-US" altLang="zh-CN" sz="3200" b="1" kern="0"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3.</a:t>
              </a:r>
              <a:endParaRPr lang="zh-CN" altLang="en-US" sz="3200" b="1" kern="0" dirty="0">
                <a:solidFill>
                  <a:srgbClr val="FF0000"/>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16" name="组合 15">
            <a:extLst>
              <a:ext uri="{FF2B5EF4-FFF2-40B4-BE49-F238E27FC236}">
                <a16:creationId xmlns:a16="http://schemas.microsoft.com/office/drawing/2014/main" id="{0A3A8B1D-8C39-19FB-C296-E8DAA39DBD11}"/>
              </a:ext>
            </a:extLst>
          </p:cNvPr>
          <p:cNvGrpSpPr/>
          <p:nvPr/>
        </p:nvGrpSpPr>
        <p:grpSpPr>
          <a:xfrm>
            <a:off x="755576" y="4285862"/>
            <a:ext cx="7701510" cy="617897"/>
            <a:chOff x="1659295" y="3069033"/>
            <a:chExt cx="7701510" cy="617897"/>
          </a:xfrm>
        </p:grpSpPr>
        <p:sp>
          <p:nvSpPr>
            <p:cNvPr id="18" name="矩形 17">
              <a:extLst>
                <a:ext uri="{FF2B5EF4-FFF2-40B4-BE49-F238E27FC236}">
                  <a16:creationId xmlns:a16="http://schemas.microsoft.com/office/drawing/2014/main" id="{AA1B19FC-6A85-53A1-CC65-CE8FF7394EFE}"/>
                </a:ext>
              </a:extLst>
            </p:cNvPr>
            <p:cNvSpPr/>
            <p:nvPr/>
          </p:nvSpPr>
          <p:spPr bwMode="auto">
            <a:xfrm>
              <a:off x="2523391" y="3069033"/>
              <a:ext cx="6817892" cy="523220"/>
            </a:xfrm>
            <a:prstGeom prst="rect">
              <a:avLst/>
            </a:prstGeom>
          </p:spPr>
          <p:txBody>
            <a:bodyPr wrap="none" anchor="ctr">
              <a:spAutoFit/>
            </a:bodyPr>
            <a:lstStyle/>
            <a:p>
              <a:pPr algn="l"/>
              <a:r>
                <a:rPr lang="zh-CN" altLang="en-US" sz="2800" b="1" kern="0" dirty="0">
                  <a:ea typeface="微软雅黑" panose="020B0503020204020204" pitchFamily="34" charset="-122"/>
                  <a:cs typeface="Arial" panose="020B0604020202020204" pitchFamily="34" charset="0"/>
                  <a:sym typeface="+mn-ea"/>
                </a:rPr>
                <a:t>基于</a:t>
              </a:r>
              <a:r>
                <a:rPr lang="en-US" altLang="zh-CN" sz="2800" b="1" kern="0" dirty="0" err="1">
                  <a:ea typeface="微软雅黑" panose="020B0503020204020204" pitchFamily="34" charset="-122"/>
                  <a:cs typeface="Arial" panose="020B0604020202020204" pitchFamily="34" charset="0"/>
                  <a:sym typeface="+mn-ea"/>
                </a:rPr>
                <a:t>BiSPN</a:t>
              </a:r>
              <a:r>
                <a:rPr lang="zh-CN" altLang="en-US" sz="2800" b="1" kern="0" dirty="0">
                  <a:ea typeface="微软雅黑" panose="020B0503020204020204" pitchFamily="34" charset="-122"/>
                  <a:cs typeface="Arial" panose="020B0604020202020204" pitchFamily="34" charset="0"/>
                  <a:sym typeface="+mn-ea"/>
                </a:rPr>
                <a:t>和自回归生成的决策树抽取模型</a:t>
              </a:r>
            </a:p>
          </p:txBody>
        </p:sp>
        <p:sp>
          <p:nvSpPr>
            <p:cNvPr id="20" name="직사각형 31">
              <a:extLst>
                <a:ext uri="{FF2B5EF4-FFF2-40B4-BE49-F238E27FC236}">
                  <a16:creationId xmlns:a16="http://schemas.microsoft.com/office/drawing/2014/main" id="{36FD89BA-3D1D-63A7-1D5B-84704EEC6FB4}"/>
                </a:ext>
              </a:extLst>
            </p:cNvPr>
            <p:cNvSpPr>
              <a:spLocks noChangeArrowheads="1"/>
            </p:cNvSpPr>
            <p:nvPr/>
          </p:nvSpPr>
          <p:spPr bwMode="auto">
            <a:xfrm>
              <a:off x="2360468" y="3592252"/>
              <a:ext cx="7000337" cy="52771"/>
            </a:xfrm>
            <a:prstGeom prst="rect">
              <a:avLst/>
            </a:prstGeom>
            <a:solidFill>
              <a:schemeClr val="tx1"/>
            </a:solidFill>
            <a:ln w="3175" algn="ctr">
              <a:noFill/>
              <a:miter lim="800000"/>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dirty="0">
                <a:ln>
                  <a:noFill/>
                </a:ln>
                <a:solidFill>
                  <a:schemeClr val="accent6">
                    <a:lumMod val="50000"/>
                  </a:schemeClr>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21" name="직사각형 31">
              <a:extLst>
                <a:ext uri="{FF2B5EF4-FFF2-40B4-BE49-F238E27FC236}">
                  <a16:creationId xmlns:a16="http://schemas.microsoft.com/office/drawing/2014/main" id="{CC5CAE06-D2D3-685F-F4C7-C96B11241F28}"/>
                </a:ext>
              </a:extLst>
            </p:cNvPr>
            <p:cNvSpPr>
              <a:spLocks noChangeAspect="1" noChangeArrowheads="1"/>
            </p:cNvSpPr>
            <p:nvPr/>
          </p:nvSpPr>
          <p:spPr bwMode="auto">
            <a:xfrm>
              <a:off x="1659295" y="3140968"/>
              <a:ext cx="600824" cy="505572"/>
            </a:xfrm>
            <a:prstGeom prst="roundRect">
              <a:avLst>
                <a:gd name="adj" fmla="val 11119"/>
              </a:avLst>
            </a:prstGeom>
            <a:noFill/>
            <a:ln w="3175" algn="ctr">
              <a:solidFill>
                <a:schemeClr val="tx1">
                  <a:lumMod val="50000"/>
                  <a:lumOff val="50000"/>
                </a:schemeClr>
              </a:solidFill>
              <a:miter lim="800000"/>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22" name="矩形 21">
              <a:extLst>
                <a:ext uri="{FF2B5EF4-FFF2-40B4-BE49-F238E27FC236}">
                  <a16:creationId xmlns:a16="http://schemas.microsoft.com/office/drawing/2014/main" id="{8484199F-1B35-879A-FF16-2AE1782720C7}"/>
                </a:ext>
              </a:extLst>
            </p:cNvPr>
            <p:cNvSpPr/>
            <p:nvPr/>
          </p:nvSpPr>
          <p:spPr bwMode="auto">
            <a:xfrm>
              <a:off x="1691460" y="3103365"/>
              <a:ext cx="549910" cy="583565"/>
            </a:xfrm>
            <a:prstGeom prst="rect">
              <a:avLst/>
            </a:prstGeom>
          </p:spPr>
          <p:txBody>
            <a:bodyPr wrap="none" anchor="ctr">
              <a:spAutoFit/>
            </a:bodyPr>
            <a:lstStyle/>
            <a:p>
              <a:pPr lvl="0" algn="ctr">
                <a:defRPr/>
              </a:pPr>
              <a:r>
                <a:rPr lang="en-US" altLang="zh-CN" sz="3200" b="1" kern="0"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4.</a:t>
              </a:r>
              <a:endParaRPr lang="zh-CN" altLang="en-US" sz="3200" b="1" kern="0" dirty="0">
                <a:solidFill>
                  <a:srgbClr val="FF0000"/>
                </a:solidFill>
                <a:latin typeface="微软雅黑" panose="020B0503020204020204" pitchFamily="34" charset="-122"/>
                <a:ea typeface="微软雅黑" panose="020B0503020204020204" pitchFamily="34" charset="-122"/>
                <a:cs typeface="Arial" panose="020B0604020202020204" pitchFamily="34" charset="0"/>
              </a:endParaRPr>
            </a:p>
          </p:txBody>
        </p:sp>
      </p:grpSp>
    </p:spTree>
    <p:extLst>
      <p:ext uri="{BB962C8B-B14F-4D97-AF65-F5344CB8AC3E}">
        <p14:creationId xmlns:p14="http://schemas.microsoft.com/office/powerpoint/2010/main" val="35440615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zh-CN" altLang="en-US" sz="3200" b="1" kern="0" dirty="0">
                <a:ea typeface="微软雅黑" panose="020B0503020204020204" pitchFamily="34" charset="-122"/>
                <a:cs typeface="Arial" panose="020B0604020202020204" pitchFamily="34" charset="0"/>
                <a:sym typeface="+mn-ea"/>
              </a:rPr>
              <a:t>基于</a:t>
            </a:r>
            <a:r>
              <a:rPr lang="en-US" altLang="zh-CN" sz="3200" b="1" kern="0" dirty="0" err="1">
                <a:ea typeface="微软雅黑" panose="020B0503020204020204" pitchFamily="34" charset="-122"/>
                <a:cs typeface="Arial" panose="020B0604020202020204" pitchFamily="34" charset="0"/>
                <a:sym typeface="+mn-ea"/>
              </a:rPr>
              <a:t>BiSPN</a:t>
            </a:r>
            <a:r>
              <a:rPr lang="zh-CN" altLang="en-US" sz="3200" b="1" kern="0" dirty="0">
                <a:ea typeface="微软雅黑" panose="020B0503020204020204" pitchFamily="34" charset="-122"/>
                <a:cs typeface="Arial" panose="020B0604020202020204" pitchFamily="34" charset="0"/>
                <a:sym typeface="+mn-ea"/>
              </a:rPr>
              <a:t>和自回归生成的决策树抽取模型</a:t>
            </a:r>
          </a:p>
        </p:txBody>
      </p:sp>
      <p:sp>
        <p:nvSpPr>
          <p:cNvPr id="32" name="文本框 31">
            <a:extLst>
              <a:ext uri="{FF2B5EF4-FFF2-40B4-BE49-F238E27FC236}">
                <a16:creationId xmlns:a16="http://schemas.microsoft.com/office/drawing/2014/main" id="{D840061E-9F78-D545-9A8A-23CE45A3BC15}"/>
              </a:ext>
            </a:extLst>
          </p:cNvPr>
          <p:cNvSpPr txBox="1"/>
          <p:nvPr/>
        </p:nvSpPr>
        <p:spPr>
          <a:xfrm>
            <a:off x="395536" y="900000"/>
            <a:ext cx="2557743" cy="400110"/>
          </a:xfrm>
          <a:prstGeom prst="rect">
            <a:avLst/>
          </a:prstGeom>
          <a:noFill/>
        </p:spPr>
        <p:txBody>
          <a:bodyPr wrap="square">
            <a:spAutoFit/>
          </a:bodyPr>
          <a:lstStyle/>
          <a:p>
            <a:pPr marL="342900" indent="-342900">
              <a:spcAft>
                <a:spcPts val="600"/>
              </a:spcAft>
              <a:buFont typeface="Wingdings" panose="05000000000000000000" pitchFamily="2" charset="2"/>
              <a:buChar char="p"/>
            </a:pPr>
            <a:r>
              <a:rPr lang="zh-CN" altLang="en-US" sz="2000" b="1" dirty="0">
                <a:effectLst/>
                <a:ea typeface="黑体" panose="02010609060101010101" pitchFamily="49" charset="-122"/>
              </a:rPr>
              <a:t>任务背景</a:t>
            </a:r>
            <a:endParaRPr lang="en-US" altLang="zh-CN" sz="2000" dirty="0"/>
          </a:p>
        </p:txBody>
      </p:sp>
      <p:sp>
        <p:nvSpPr>
          <p:cNvPr id="33" name="文本框 32">
            <a:extLst>
              <a:ext uri="{FF2B5EF4-FFF2-40B4-BE49-F238E27FC236}">
                <a16:creationId xmlns:a16="http://schemas.microsoft.com/office/drawing/2014/main" id="{ED654193-1F45-EE3F-4C9A-CA0C0AD83510}"/>
              </a:ext>
            </a:extLst>
          </p:cNvPr>
          <p:cNvSpPr txBox="1"/>
          <p:nvPr/>
        </p:nvSpPr>
        <p:spPr>
          <a:xfrm>
            <a:off x="467544" y="1333333"/>
            <a:ext cx="7807146" cy="1094659"/>
          </a:xfrm>
          <a:prstGeom prst="rect">
            <a:avLst/>
          </a:prstGeom>
          <a:noFill/>
        </p:spPr>
        <p:txBody>
          <a:bodyPr wrap="square">
            <a:spAutoFit/>
          </a:bodyPr>
          <a:lstStyle/>
          <a:p>
            <a:pPr>
              <a:lnSpc>
                <a:spcPts val="2700"/>
              </a:lnSpc>
              <a:spcAft>
                <a:spcPts val="1200"/>
              </a:spcAft>
            </a:pPr>
            <a:r>
              <a:rPr lang="zh-CN" altLang="en-US" sz="1600" dirty="0">
                <a:latin typeface="Calibri" panose="020F0502020204030204" charset="0"/>
                <a:ea typeface="微软雅黑" panose="020B0503020204020204" pitchFamily="34" charset="-122"/>
              </a:rPr>
              <a:t>诊疗决策树抽取 </a:t>
            </a:r>
            <a:r>
              <a:rPr lang="en-US" altLang="zh-CN" sz="1600" dirty="0">
                <a:latin typeface="Calibri" panose="020F0502020204030204" charset="0"/>
                <a:ea typeface="微软雅黑" panose="020B0503020204020204" pitchFamily="34" charset="-122"/>
              </a:rPr>
              <a:t>(Text2DT) </a:t>
            </a:r>
            <a:r>
              <a:rPr lang="zh-CN" altLang="en-US" sz="1600" dirty="0">
                <a:latin typeface="Calibri" panose="020F0502020204030204" charset="0"/>
                <a:ea typeface="微软雅黑" panose="020B0503020204020204" pitchFamily="34" charset="-122"/>
              </a:rPr>
              <a:t>是</a:t>
            </a:r>
            <a:r>
              <a:rPr lang="zh-CN" altLang="zh-CN" sz="1600" dirty="0">
                <a:latin typeface="Calibri" panose="020F0502020204030204" charset="0"/>
                <a:ea typeface="微软雅黑" panose="020B0503020204020204" pitchFamily="34" charset="-122"/>
              </a:rPr>
              <a:t>第</a:t>
            </a:r>
            <a:r>
              <a:rPr lang="en-US" altLang="zh-CN" sz="1600" dirty="0">
                <a:latin typeface="Calibri" panose="020F0502020204030204" charset="0"/>
                <a:ea typeface="微软雅黑" panose="020B0503020204020204" pitchFamily="34" charset="-122"/>
              </a:rPr>
              <a:t>8</a:t>
            </a:r>
            <a:r>
              <a:rPr lang="zh-CN" altLang="zh-CN" sz="1600" dirty="0">
                <a:latin typeface="Calibri" panose="020F0502020204030204" charset="0"/>
                <a:ea typeface="微软雅黑" panose="020B0503020204020204" pitchFamily="34" charset="-122"/>
              </a:rPr>
              <a:t>届中国健康信息处理会议（</a:t>
            </a:r>
            <a:r>
              <a:rPr lang="en-US" altLang="zh-CN" sz="1600" dirty="0">
                <a:latin typeface="Calibri" panose="020F0502020204030204" charset="0"/>
                <a:ea typeface="微软雅黑" panose="020B0503020204020204" pitchFamily="34" charset="-122"/>
              </a:rPr>
              <a:t>CHIP 2022</a:t>
            </a:r>
            <a:r>
              <a:rPr lang="zh-CN" altLang="zh-CN" sz="1600" dirty="0">
                <a:latin typeface="Calibri" panose="020F0502020204030204" charset="0"/>
                <a:ea typeface="微软雅黑" panose="020B0503020204020204" pitchFamily="34" charset="-122"/>
              </a:rPr>
              <a:t>）上被作为一个评测任务正式提出的</a:t>
            </a:r>
            <a:r>
              <a:rPr lang="zh-CN" altLang="en-US" sz="1600" dirty="0">
                <a:latin typeface="Calibri" panose="020F0502020204030204" charset="0"/>
                <a:ea typeface="微软雅黑" panose="020B0503020204020204" pitchFamily="34" charset="-122"/>
              </a:rPr>
              <a:t>。</a:t>
            </a:r>
            <a:r>
              <a:rPr lang="zh-CN" altLang="zh-CN" sz="1600" dirty="0">
                <a:latin typeface="Calibri" panose="020F0502020204030204" charset="0"/>
                <a:ea typeface="微软雅黑" panose="020B0503020204020204" pitchFamily="34" charset="-122"/>
              </a:rPr>
              <a:t>该任务旨在从诊疗决策知识源（临床诊疗指南、医学教科书）中自动抽取诊疗决策树，从而为辅助诊疗系统以及智慧医疗教学等智慧医疗场景赋能。</a:t>
            </a:r>
            <a:endParaRPr lang="en-US" altLang="zh-CN" sz="1600" dirty="0">
              <a:latin typeface="Calibri" panose="020F0502020204030204" charset="0"/>
              <a:ea typeface="微软雅黑" panose="020B0503020204020204" pitchFamily="34" charset="-122"/>
            </a:endParaRPr>
          </a:p>
        </p:txBody>
      </p:sp>
      <p:pic>
        <p:nvPicPr>
          <p:cNvPr id="39" name="图片 38" descr="sponsors">
            <a:extLst>
              <a:ext uri="{FF2B5EF4-FFF2-40B4-BE49-F238E27FC236}">
                <a16:creationId xmlns:a16="http://schemas.microsoft.com/office/drawing/2014/main" id="{046CF0D2-1240-C448-3294-3F714D5D4DC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36828" y="2571849"/>
            <a:ext cx="3865116" cy="2479650"/>
          </a:xfrm>
          <a:prstGeom prst="rect">
            <a:avLst/>
          </a:prstGeom>
          <a:noFill/>
          <a:ln>
            <a:noFill/>
          </a:ln>
        </p:spPr>
      </p:pic>
      <p:sp>
        <p:nvSpPr>
          <p:cNvPr id="41" name="文本框 40">
            <a:extLst>
              <a:ext uri="{FF2B5EF4-FFF2-40B4-BE49-F238E27FC236}">
                <a16:creationId xmlns:a16="http://schemas.microsoft.com/office/drawing/2014/main" id="{97713D0B-38D0-F5D8-A39A-B38C10D1AC20}"/>
              </a:ext>
            </a:extLst>
          </p:cNvPr>
          <p:cNvSpPr txBox="1"/>
          <p:nvPr/>
        </p:nvSpPr>
        <p:spPr>
          <a:xfrm>
            <a:off x="538993" y="3273065"/>
            <a:ext cx="3533738" cy="1077218"/>
          </a:xfrm>
          <a:prstGeom prst="rect">
            <a:avLst/>
          </a:prstGeom>
          <a:noFill/>
          <a:ln w="12700">
            <a:solidFill>
              <a:schemeClr val="tx1"/>
            </a:solidFill>
          </a:ln>
        </p:spPr>
        <p:txBody>
          <a:bodyPr wrap="square">
            <a:spAutoFit/>
          </a:bodyPr>
          <a:lstStyle/>
          <a:p>
            <a:r>
              <a:rPr lang="zh-CN" altLang="zh-CN" sz="1600" dirty="0">
                <a:effectLst/>
                <a:ea typeface="宋体" panose="02010600030101010101" pitchFamily="2" charset="-122"/>
                <a:cs typeface="Times New Roman" panose="02020603050405020304" pitchFamily="18" charset="0"/>
              </a:rPr>
              <a:t>亚急性甲状腺炎患者：轻型患者仅需应用非甾体抗炎药，如阿司匹林、布洛芬等</a:t>
            </a:r>
            <a:r>
              <a:rPr lang="en-US" altLang="zh-CN" sz="1600" dirty="0">
                <a:effectLst/>
                <a:ea typeface="宋体" panose="02010600030101010101" pitchFamily="2" charset="-122"/>
                <a:cs typeface="Times New Roman" panose="02020603050405020304" pitchFamily="18" charset="0"/>
              </a:rPr>
              <a:t>;</a:t>
            </a:r>
            <a:r>
              <a:rPr lang="zh-CN" altLang="zh-CN" sz="1600" dirty="0">
                <a:effectLst/>
                <a:ea typeface="宋体" panose="02010600030101010101" pitchFamily="2" charset="-122"/>
                <a:cs typeface="Times New Roman" panose="02020603050405020304" pitchFamily="18" charset="0"/>
              </a:rPr>
              <a:t>中型和重型患者可给予泼尼松每日</a:t>
            </a:r>
            <a:r>
              <a:rPr lang="en-US" altLang="zh-CN" sz="1600" dirty="0">
                <a:effectLst/>
                <a:ea typeface="宋体" panose="02010600030101010101" pitchFamily="2" charset="-122"/>
                <a:cs typeface="Times New Roman" panose="02020603050405020304" pitchFamily="18" charset="0"/>
              </a:rPr>
              <a:t>20~40mg</a:t>
            </a:r>
            <a:r>
              <a:rPr lang="zh-CN" altLang="zh-CN" sz="1600" dirty="0">
                <a:effectLst/>
                <a:ea typeface="宋体" panose="02010600030101010101" pitchFamily="2" charset="-122"/>
                <a:cs typeface="Times New Roman" panose="02020603050405020304" pitchFamily="18" charset="0"/>
              </a:rPr>
              <a:t>分</a:t>
            </a:r>
            <a:r>
              <a:rPr lang="en-US" altLang="zh-CN" sz="1600" dirty="0">
                <a:effectLst/>
                <a:ea typeface="宋体" panose="02010600030101010101" pitchFamily="2" charset="-122"/>
                <a:cs typeface="Times New Roman" panose="02020603050405020304" pitchFamily="18" charset="0"/>
              </a:rPr>
              <a:t>3</a:t>
            </a:r>
            <a:r>
              <a:rPr lang="zh-CN" altLang="zh-CN" sz="1600" dirty="0">
                <a:effectLst/>
                <a:ea typeface="宋体" panose="02010600030101010101" pitchFamily="2" charset="-122"/>
                <a:cs typeface="Times New Roman" panose="02020603050405020304" pitchFamily="18" charset="0"/>
              </a:rPr>
              <a:t>次口服。</a:t>
            </a:r>
            <a:endParaRPr lang="zh-CN" altLang="en-US" sz="1600" dirty="0"/>
          </a:p>
        </p:txBody>
      </p:sp>
      <p:sp>
        <p:nvSpPr>
          <p:cNvPr id="42" name="箭头: 右 41">
            <a:extLst>
              <a:ext uri="{FF2B5EF4-FFF2-40B4-BE49-F238E27FC236}">
                <a16:creationId xmlns:a16="http://schemas.microsoft.com/office/drawing/2014/main" id="{FDDE4782-A1F1-0A23-E515-4EDA50B0E6A1}"/>
              </a:ext>
            </a:extLst>
          </p:cNvPr>
          <p:cNvSpPr/>
          <p:nvPr/>
        </p:nvSpPr>
        <p:spPr>
          <a:xfrm>
            <a:off x="4203407" y="3545129"/>
            <a:ext cx="602745" cy="533090"/>
          </a:xfrm>
          <a:prstGeom prst="rightArrow">
            <a:avLst>
              <a:gd name="adj1" fmla="val 31145"/>
              <a:gd name="adj2" fmla="val 3952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4287008629"/>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zh-CN" altLang="en-US" sz="3200" b="1" kern="0" dirty="0">
                <a:ea typeface="微软雅黑" panose="020B0503020204020204" pitchFamily="34" charset="-122"/>
                <a:cs typeface="Arial" panose="020B0604020202020204" pitchFamily="34" charset="0"/>
                <a:sym typeface="+mn-ea"/>
              </a:rPr>
              <a:t>基于</a:t>
            </a:r>
            <a:r>
              <a:rPr lang="en-US" altLang="zh-CN" sz="3200" b="1" kern="0" dirty="0" err="1">
                <a:ea typeface="微软雅黑" panose="020B0503020204020204" pitchFamily="34" charset="-122"/>
                <a:cs typeface="Arial" panose="020B0604020202020204" pitchFamily="34" charset="0"/>
                <a:sym typeface="+mn-ea"/>
              </a:rPr>
              <a:t>BiSPN</a:t>
            </a:r>
            <a:r>
              <a:rPr lang="zh-CN" altLang="en-US" sz="3200" b="1" kern="0" dirty="0">
                <a:ea typeface="微软雅黑" panose="020B0503020204020204" pitchFamily="34" charset="-122"/>
                <a:cs typeface="Arial" panose="020B0604020202020204" pitchFamily="34" charset="0"/>
                <a:sym typeface="+mn-ea"/>
              </a:rPr>
              <a:t>和自回归生成的决策树抽取模型</a:t>
            </a:r>
          </a:p>
        </p:txBody>
      </p:sp>
      <p:pic>
        <p:nvPicPr>
          <p:cNvPr id="30" name="图片 29">
            <a:extLst>
              <a:ext uri="{FF2B5EF4-FFF2-40B4-BE49-F238E27FC236}">
                <a16:creationId xmlns:a16="http://schemas.microsoft.com/office/drawing/2014/main" id="{144C7126-9E6A-ED1D-C490-DC6463B37016}"/>
              </a:ext>
            </a:extLst>
          </p:cNvPr>
          <p:cNvPicPr>
            <a:picLocks noChangeAspect="1"/>
          </p:cNvPicPr>
          <p:nvPr/>
        </p:nvPicPr>
        <p:blipFill>
          <a:blip r:embed="rId3"/>
          <a:stretch>
            <a:fillRect/>
          </a:stretch>
        </p:blipFill>
        <p:spPr>
          <a:xfrm>
            <a:off x="898829" y="1798368"/>
            <a:ext cx="6902987" cy="1968909"/>
          </a:xfrm>
          <a:prstGeom prst="rect">
            <a:avLst/>
          </a:prstGeom>
        </p:spPr>
      </p:pic>
      <p:pic>
        <p:nvPicPr>
          <p:cNvPr id="31" name="图片 30">
            <a:extLst>
              <a:ext uri="{FF2B5EF4-FFF2-40B4-BE49-F238E27FC236}">
                <a16:creationId xmlns:a16="http://schemas.microsoft.com/office/drawing/2014/main" id="{86E096D3-B503-70A7-E67C-A0D4BDD28A94}"/>
              </a:ext>
            </a:extLst>
          </p:cNvPr>
          <p:cNvPicPr>
            <a:picLocks noChangeAspect="1"/>
          </p:cNvPicPr>
          <p:nvPr/>
        </p:nvPicPr>
        <p:blipFill>
          <a:blip r:embed="rId4"/>
          <a:stretch>
            <a:fillRect/>
          </a:stretch>
        </p:blipFill>
        <p:spPr>
          <a:xfrm>
            <a:off x="898829" y="4378374"/>
            <a:ext cx="7776864" cy="457462"/>
          </a:xfrm>
          <a:prstGeom prst="rect">
            <a:avLst/>
          </a:prstGeom>
        </p:spPr>
      </p:pic>
      <p:sp>
        <p:nvSpPr>
          <p:cNvPr id="3" name="文本框 2">
            <a:extLst>
              <a:ext uri="{FF2B5EF4-FFF2-40B4-BE49-F238E27FC236}">
                <a16:creationId xmlns:a16="http://schemas.microsoft.com/office/drawing/2014/main" id="{DA733CA1-EFB7-3FB0-48CB-DE3169255AE8}"/>
              </a:ext>
            </a:extLst>
          </p:cNvPr>
          <p:cNvSpPr txBox="1"/>
          <p:nvPr/>
        </p:nvSpPr>
        <p:spPr>
          <a:xfrm>
            <a:off x="395536" y="900000"/>
            <a:ext cx="3155675" cy="400110"/>
          </a:xfrm>
          <a:prstGeom prst="rect">
            <a:avLst/>
          </a:prstGeom>
          <a:noFill/>
        </p:spPr>
        <p:txBody>
          <a:bodyPr wrap="square">
            <a:spAutoFit/>
          </a:bodyPr>
          <a:lstStyle/>
          <a:p>
            <a:pPr marL="342900" indent="-342900">
              <a:spcAft>
                <a:spcPts val="600"/>
              </a:spcAft>
              <a:buFont typeface="Wingdings" panose="05000000000000000000" pitchFamily="2" charset="2"/>
              <a:buChar char="p"/>
            </a:pPr>
            <a:r>
              <a:rPr lang="zh-CN" altLang="en-US" sz="2000" b="1" dirty="0">
                <a:effectLst/>
                <a:ea typeface="黑体" panose="02010609060101010101" pitchFamily="49" charset="-122"/>
              </a:rPr>
              <a:t>自回归生成范式</a:t>
            </a:r>
            <a:endParaRPr lang="en-US" altLang="zh-CN" sz="2000" dirty="0"/>
          </a:p>
        </p:txBody>
      </p:sp>
      <p:sp>
        <p:nvSpPr>
          <p:cNvPr id="5" name="文本框 4">
            <a:extLst>
              <a:ext uri="{FF2B5EF4-FFF2-40B4-BE49-F238E27FC236}">
                <a16:creationId xmlns:a16="http://schemas.microsoft.com/office/drawing/2014/main" id="{2664ED13-CDE8-040C-BCF7-46C97E68FD13}"/>
              </a:ext>
            </a:extLst>
          </p:cNvPr>
          <p:cNvSpPr txBox="1"/>
          <p:nvPr/>
        </p:nvSpPr>
        <p:spPr>
          <a:xfrm>
            <a:off x="755576" y="1458089"/>
            <a:ext cx="4572000" cy="369332"/>
          </a:xfrm>
          <a:prstGeom prst="rect">
            <a:avLst/>
          </a:prstGeom>
          <a:noFill/>
        </p:spPr>
        <p:txBody>
          <a:bodyPr wrap="square">
            <a:spAutoFit/>
          </a:bodyPr>
          <a:lstStyle/>
          <a:p>
            <a:r>
              <a:rPr lang="zh-CN" altLang="en-US" b="1" dirty="0">
                <a:ea typeface="黑体" panose="02010609060101010101" pitchFamily="49" charset="-122"/>
              </a:rPr>
              <a:t>训练</a:t>
            </a:r>
          </a:p>
        </p:txBody>
      </p:sp>
      <p:sp>
        <p:nvSpPr>
          <p:cNvPr id="6" name="文本框 5">
            <a:extLst>
              <a:ext uri="{FF2B5EF4-FFF2-40B4-BE49-F238E27FC236}">
                <a16:creationId xmlns:a16="http://schemas.microsoft.com/office/drawing/2014/main" id="{D3F4657F-0C81-730F-3878-EF4E9E7CC50C}"/>
              </a:ext>
            </a:extLst>
          </p:cNvPr>
          <p:cNvSpPr txBox="1"/>
          <p:nvPr/>
        </p:nvSpPr>
        <p:spPr>
          <a:xfrm>
            <a:off x="755576" y="3891571"/>
            <a:ext cx="4572000" cy="369332"/>
          </a:xfrm>
          <a:prstGeom prst="rect">
            <a:avLst/>
          </a:prstGeom>
          <a:noFill/>
        </p:spPr>
        <p:txBody>
          <a:bodyPr wrap="square">
            <a:spAutoFit/>
          </a:bodyPr>
          <a:lstStyle/>
          <a:p>
            <a:r>
              <a:rPr lang="zh-CN" altLang="en-US" b="1" dirty="0">
                <a:ea typeface="黑体" panose="02010609060101010101" pitchFamily="49" charset="-122"/>
              </a:rPr>
              <a:t>推理</a:t>
            </a:r>
          </a:p>
        </p:txBody>
      </p:sp>
    </p:spTree>
    <p:extLst>
      <p:ext uri="{BB962C8B-B14F-4D97-AF65-F5344CB8AC3E}">
        <p14:creationId xmlns:p14="http://schemas.microsoft.com/office/powerpoint/2010/main" val="19609896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zh-CN" sz="3000" kern="0" dirty="0" err="1">
                <a:cs typeface="Arial" panose="020B0604020202020204" pitchFamily="34" charset="0"/>
              </a:rPr>
              <a:t>SetGNER-</a:t>
            </a:r>
            <a:r>
              <a:rPr lang="zh-CN" altLang="en-US" sz="3000" kern="0" dirty="0" err="1">
                <a:cs typeface="Arial" panose="020B0604020202020204" pitchFamily="34" charset="0"/>
              </a:rPr>
              <a:t>总体框架</a:t>
            </a:r>
          </a:p>
        </p:txBody>
      </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968" y="988020"/>
            <a:ext cx="8659278" cy="3003443"/>
          </a:xfrm>
          <a:prstGeom prst="rect">
            <a:avLst/>
          </a:prstGeom>
        </p:spPr>
      </p:pic>
      <p:sp>
        <p:nvSpPr>
          <p:cNvPr id="6" name="文本框 5"/>
          <p:cNvSpPr txBox="1"/>
          <p:nvPr/>
        </p:nvSpPr>
        <p:spPr>
          <a:xfrm>
            <a:off x="395605" y="4109720"/>
            <a:ext cx="8420735" cy="1453347"/>
          </a:xfrm>
          <a:prstGeom prst="rect">
            <a:avLst/>
          </a:prstGeom>
          <a:noFill/>
        </p:spPr>
        <p:txBody>
          <a:bodyPr wrap="square" rtlCol="0">
            <a:spAutoFit/>
          </a:bodyPr>
          <a:lstStyle/>
          <a:p>
            <a:pPr indent="0">
              <a:lnSpc>
                <a:spcPct val="125000"/>
              </a:lnSpc>
              <a:spcAft>
                <a:spcPts val="600"/>
              </a:spcAft>
              <a:buFont typeface="Wingdings" panose="05000000000000000000" pitchFamily="2" charset="2"/>
              <a:buNone/>
            </a:pPr>
            <a:r>
              <a:rPr lang="zh-CN" altLang="en-US" sz="1600" dirty="0">
                <a:latin typeface="Calibri" panose="020F0502020204030204" charset="0"/>
                <a:ea typeface="微软雅黑" panose="020B0503020204020204" pitchFamily="34" charset="-122"/>
              </a:rPr>
              <a:t>①</a:t>
            </a:r>
            <a:r>
              <a:rPr lang="en-US" altLang="zh-CN" sz="1600" dirty="0">
                <a:latin typeface="Calibri" panose="020F0502020204030204" charset="0"/>
                <a:ea typeface="微软雅黑" panose="020B0503020204020204" pitchFamily="34" charset="-122"/>
              </a:rPr>
              <a:t> </a:t>
            </a:r>
            <a:r>
              <a:rPr lang="zh-CN" altLang="en-US" sz="1600" dirty="0">
                <a:latin typeface="+mj-lt"/>
                <a:ea typeface="微软雅黑" panose="020B0503020204020204" pitchFamily="34" charset="-122"/>
              </a:rPr>
              <a:t>先用预训练语言模型得到</a:t>
            </a:r>
            <a:r>
              <a:rPr lang="en-US" altLang="zh-CN" sz="1600" dirty="0">
                <a:latin typeface="+mj-lt"/>
                <a:ea typeface="微软雅黑" panose="020B0503020204020204" pitchFamily="34" charset="-122"/>
              </a:rPr>
              <a:t>Token</a:t>
            </a:r>
            <a:r>
              <a:rPr lang="zh-CN" altLang="en-US" sz="1600" dirty="0">
                <a:latin typeface="+mj-lt"/>
                <a:ea typeface="微软雅黑" panose="020B0503020204020204" pitchFamily="34" charset="-122"/>
              </a:rPr>
              <a:t>级编码，再</a:t>
            </a:r>
            <a:r>
              <a:rPr lang="en-US" altLang="zh-CN" sz="1600" dirty="0" err="1">
                <a:latin typeface="+mj-lt"/>
                <a:ea typeface="微软雅黑" panose="020B0503020204020204" pitchFamily="34" charset="-122"/>
              </a:rPr>
              <a:t>MaxPooling</a:t>
            </a:r>
            <a:r>
              <a:rPr lang="zh-CN" altLang="en-US" sz="1600" dirty="0">
                <a:latin typeface="+mj-lt"/>
                <a:ea typeface="微软雅黑" panose="020B0503020204020204" pitchFamily="34" charset="-122"/>
              </a:rPr>
              <a:t>得到词级编码</a:t>
            </a:r>
            <a:endParaRPr lang="en-US" altLang="zh-CN" sz="1600" dirty="0">
              <a:latin typeface="+mj-lt"/>
              <a:ea typeface="微软雅黑" panose="020B0503020204020204" pitchFamily="34" charset="-122"/>
            </a:endParaRPr>
          </a:p>
          <a:p>
            <a:pPr indent="0">
              <a:lnSpc>
                <a:spcPct val="125000"/>
              </a:lnSpc>
              <a:spcAft>
                <a:spcPts val="600"/>
              </a:spcAft>
              <a:buFont typeface="Wingdings" panose="05000000000000000000" pitchFamily="2" charset="2"/>
              <a:buNone/>
            </a:pPr>
            <a:r>
              <a:rPr lang="zh-CN" altLang="en-US" sz="1600" dirty="0">
                <a:latin typeface="Calibri" panose="020F0502020204030204" charset="0"/>
                <a:ea typeface="微软雅黑" panose="020B0503020204020204" pitchFamily="34" charset="-122"/>
              </a:rPr>
              <a:t>②</a:t>
            </a:r>
            <a:r>
              <a:rPr lang="en-US" altLang="zh-CN" sz="1600" dirty="0">
                <a:latin typeface="Calibri" panose="020F0502020204030204" charset="0"/>
                <a:ea typeface="微软雅黑" panose="020B0503020204020204" pitchFamily="34" charset="-122"/>
              </a:rPr>
              <a:t> </a:t>
            </a:r>
            <a:r>
              <a:rPr lang="zh-CN" altLang="en-US" sz="1600" dirty="0">
                <a:latin typeface="+mj-lt"/>
                <a:ea typeface="微软雅黑" panose="020B0503020204020204" pitchFamily="34" charset="-122"/>
              </a:rPr>
              <a:t>实体检测器检测潜在的实体头并预测对应实体数量</a:t>
            </a:r>
            <a:endParaRPr lang="en-US" altLang="zh-CN" sz="1600" dirty="0">
              <a:latin typeface="+mj-lt"/>
              <a:ea typeface="微软雅黑" panose="020B0503020204020204" pitchFamily="34" charset="-122"/>
            </a:endParaRPr>
          </a:p>
          <a:p>
            <a:pPr indent="0">
              <a:lnSpc>
                <a:spcPct val="125000"/>
              </a:lnSpc>
              <a:buFont typeface="Wingdings" panose="05000000000000000000" pitchFamily="2" charset="2"/>
              <a:buNone/>
            </a:pPr>
            <a:r>
              <a:rPr lang="zh-CN" altLang="en-US" sz="1600" dirty="0">
                <a:latin typeface="Calibri" panose="020F0502020204030204" charset="0"/>
                <a:ea typeface="微软雅黑" panose="020B0503020204020204" pitchFamily="34" charset="-122"/>
              </a:rPr>
              <a:t>③</a:t>
            </a:r>
            <a:r>
              <a:rPr lang="en-US" altLang="zh-CN" sz="1600" dirty="0">
                <a:latin typeface="Calibri" panose="020F0502020204030204" charset="0"/>
                <a:ea typeface="微软雅黑" panose="020B0503020204020204" pitchFamily="34" charset="-122"/>
              </a:rPr>
              <a:t> </a:t>
            </a:r>
            <a:r>
              <a:rPr lang="zh-CN" altLang="en-US" sz="1600" dirty="0">
                <a:latin typeface="+mj-lt"/>
                <a:ea typeface="微软雅黑" panose="020B0503020204020204" pitchFamily="34" charset="-122"/>
              </a:rPr>
              <a:t>并行生成器以所有检测到的实体头为初始序列，通过自适应</a:t>
            </a:r>
            <a:r>
              <a:rPr lang="en-US" altLang="zh-CN" sz="1600" dirty="0">
                <a:latin typeface="+mj-lt"/>
                <a:ea typeface="微软雅黑" panose="020B0503020204020204" pitchFamily="34" charset="-122"/>
              </a:rPr>
              <a:t>Beam Search</a:t>
            </a:r>
            <a:r>
              <a:rPr lang="zh-CN" altLang="en-US" sz="1600" dirty="0">
                <a:latin typeface="+mj-lt"/>
                <a:ea typeface="微软雅黑" panose="020B0503020204020204" pitchFamily="34" charset="-122"/>
              </a:rPr>
              <a:t>生成得到目标实体</a:t>
            </a:r>
            <a:endParaRPr lang="en-US" altLang="zh-CN" sz="1600" dirty="0">
              <a:latin typeface="+mj-lt"/>
              <a:ea typeface="微软雅黑" panose="020B0503020204020204" pitchFamily="34" charset="-122"/>
            </a:endParaRPr>
          </a:p>
          <a:p>
            <a:pPr indent="0">
              <a:lnSpc>
                <a:spcPct val="125000"/>
              </a:lnSpc>
              <a:buFont typeface="Wingdings" panose="05000000000000000000" pitchFamily="2" charset="2"/>
              <a:buNone/>
            </a:pPr>
            <a:r>
              <a:rPr lang="en-US" altLang="zh-CN" sz="1600" dirty="0">
                <a:latin typeface="+mj-lt"/>
                <a:ea typeface="微软雅黑" panose="020B0503020204020204" pitchFamily="34" charset="-122"/>
              </a:rPr>
              <a:t>     </a:t>
            </a:r>
            <a:r>
              <a:rPr lang="zh-CN" altLang="en-US" sz="1600" dirty="0">
                <a:latin typeface="+mj-lt"/>
                <a:ea typeface="微软雅黑" panose="020B0503020204020204" pitchFamily="34" charset="-122"/>
              </a:rPr>
              <a:t>集合</a:t>
            </a:r>
            <a:endParaRPr lang="en-US" altLang="zh-CN" sz="1600" dirty="0">
              <a:latin typeface="+mj-lt"/>
              <a:ea typeface="微软雅黑" panose="020B0503020204020204" pitchFamily="34" charset="-122"/>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zh-CN" altLang="en-US" sz="3200" b="1" kern="0" dirty="0">
                <a:ea typeface="微软雅黑" panose="020B0503020204020204" pitchFamily="34" charset="-122"/>
                <a:cs typeface="Arial" panose="020B0604020202020204" pitchFamily="34" charset="0"/>
                <a:sym typeface="+mn-ea"/>
              </a:rPr>
              <a:t>基于</a:t>
            </a:r>
            <a:r>
              <a:rPr lang="en-US" altLang="zh-CN" sz="3200" b="1" kern="0" dirty="0" err="1">
                <a:ea typeface="微软雅黑" panose="020B0503020204020204" pitchFamily="34" charset="-122"/>
                <a:cs typeface="Arial" panose="020B0604020202020204" pitchFamily="34" charset="0"/>
                <a:sym typeface="+mn-ea"/>
              </a:rPr>
              <a:t>BiSPN</a:t>
            </a:r>
            <a:r>
              <a:rPr lang="zh-CN" altLang="en-US" sz="3200" b="1" kern="0" dirty="0">
                <a:ea typeface="微软雅黑" panose="020B0503020204020204" pitchFamily="34" charset="-122"/>
                <a:cs typeface="Arial" panose="020B0604020202020204" pitchFamily="34" charset="0"/>
                <a:sym typeface="+mn-ea"/>
              </a:rPr>
              <a:t>和自回归生成的决策树抽取模型</a:t>
            </a:r>
          </a:p>
        </p:txBody>
      </p:sp>
      <p:sp>
        <p:nvSpPr>
          <p:cNvPr id="3" name="文本框 2">
            <a:extLst>
              <a:ext uri="{FF2B5EF4-FFF2-40B4-BE49-F238E27FC236}">
                <a16:creationId xmlns:a16="http://schemas.microsoft.com/office/drawing/2014/main" id="{DA733CA1-EFB7-3FB0-48CB-DE3169255AE8}"/>
              </a:ext>
            </a:extLst>
          </p:cNvPr>
          <p:cNvSpPr txBox="1"/>
          <p:nvPr/>
        </p:nvSpPr>
        <p:spPr>
          <a:xfrm>
            <a:off x="396000" y="900000"/>
            <a:ext cx="4739851" cy="400110"/>
          </a:xfrm>
          <a:prstGeom prst="rect">
            <a:avLst/>
          </a:prstGeom>
          <a:noFill/>
        </p:spPr>
        <p:txBody>
          <a:bodyPr wrap="square">
            <a:spAutoFit/>
          </a:bodyPr>
          <a:lstStyle/>
          <a:p>
            <a:pPr marL="342900" indent="-342900">
              <a:spcAft>
                <a:spcPts val="600"/>
              </a:spcAft>
              <a:buFont typeface="Wingdings" panose="05000000000000000000" pitchFamily="2" charset="2"/>
              <a:buChar char="p"/>
            </a:pPr>
            <a:r>
              <a:rPr lang="zh-CN" altLang="en-US" sz="2000" b="1" dirty="0">
                <a:effectLst/>
                <a:ea typeface="黑体" panose="02010609060101010101" pitchFamily="49" charset="-122"/>
              </a:rPr>
              <a:t>训练样本构建（决策树序列化）</a:t>
            </a:r>
            <a:endParaRPr lang="en-US" altLang="zh-CN" sz="2000" dirty="0"/>
          </a:p>
        </p:txBody>
      </p:sp>
      <p:pic>
        <p:nvPicPr>
          <p:cNvPr id="4" name="图片 3">
            <a:extLst>
              <a:ext uri="{FF2B5EF4-FFF2-40B4-BE49-F238E27FC236}">
                <a16:creationId xmlns:a16="http://schemas.microsoft.com/office/drawing/2014/main" id="{329B8639-D637-26D7-8B5B-ABA5A17A9010}"/>
              </a:ext>
            </a:extLst>
          </p:cNvPr>
          <p:cNvPicPr>
            <a:picLocks noChangeAspect="1"/>
          </p:cNvPicPr>
          <p:nvPr/>
        </p:nvPicPr>
        <p:blipFill>
          <a:blip r:embed="rId3"/>
          <a:stretch>
            <a:fillRect/>
          </a:stretch>
        </p:blipFill>
        <p:spPr>
          <a:xfrm>
            <a:off x="941627" y="1291763"/>
            <a:ext cx="4194224" cy="4428000"/>
          </a:xfrm>
          <a:prstGeom prst="rect">
            <a:avLst/>
          </a:prstGeom>
        </p:spPr>
      </p:pic>
    </p:spTree>
    <p:extLst>
      <p:ext uri="{BB962C8B-B14F-4D97-AF65-F5344CB8AC3E}">
        <p14:creationId xmlns:p14="http://schemas.microsoft.com/office/powerpoint/2010/main" val="3359852042"/>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zh-CN" altLang="en-US" sz="3200" b="1" kern="0" dirty="0">
                <a:ea typeface="微软雅黑" panose="020B0503020204020204" pitchFamily="34" charset="-122"/>
                <a:cs typeface="Arial" panose="020B0604020202020204" pitchFamily="34" charset="0"/>
                <a:sym typeface="+mn-ea"/>
              </a:rPr>
              <a:t>基于</a:t>
            </a:r>
            <a:r>
              <a:rPr lang="en-US" altLang="zh-CN" sz="3200" b="1" kern="0" dirty="0" err="1">
                <a:ea typeface="微软雅黑" panose="020B0503020204020204" pitchFamily="34" charset="-122"/>
                <a:cs typeface="Arial" panose="020B0604020202020204" pitchFamily="34" charset="0"/>
                <a:sym typeface="+mn-ea"/>
              </a:rPr>
              <a:t>BiSPN</a:t>
            </a:r>
            <a:r>
              <a:rPr lang="zh-CN" altLang="en-US" sz="3200" b="1" kern="0" dirty="0">
                <a:ea typeface="微软雅黑" panose="020B0503020204020204" pitchFamily="34" charset="-122"/>
                <a:cs typeface="Arial" panose="020B0604020202020204" pitchFamily="34" charset="0"/>
                <a:sym typeface="+mn-ea"/>
              </a:rPr>
              <a:t>和自回归生成的决策树抽取模型</a:t>
            </a:r>
          </a:p>
        </p:txBody>
      </p:sp>
      <p:sp>
        <p:nvSpPr>
          <p:cNvPr id="3" name="文本框 2">
            <a:extLst>
              <a:ext uri="{FF2B5EF4-FFF2-40B4-BE49-F238E27FC236}">
                <a16:creationId xmlns:a16="http://schemas.microsoft.com/office/drawing/2014/main" id="{DA733CA1-EFB7-3FB0-48CB-DE3169255AE8}"/>
              </a:ext>
            </a:extLst>
          </p:cNvPr>
          <p:cNvSpPr txBox="1"/>
          <p:nvPr/>
        </p:nvSpPr>
        <p:spPr>
          <a:xfrm>
            <a:off x="395536" y="900000"/>
            <a:ext cx="3155675" cy="396000"/>
          </a:xfrm>
          <a:prstGeom prst="rect">
            <a:avLst/>
          </a:prstGeom>
          <a:noFill/>
        </p:spPr>
        <p:txBody>
          <a:bodyPr wrap="square">
            <a:spAutoFit/>
          </a:bodyPr>
          <a:lstStyle/>
          <a:p>
            <a:pPr marL="342900" indent="-342900">
              <a:spcAft>
                <a:spcPts val="600"/>
              </a:spcAft>
              <a:buFont typeface="Wingdings" panose="05000000000000000000" pitchFamily="2" charset="2"/>
              <a:buChar char="p"/>
            </a:pPr>
            <a:r>
              <a:rPr lang="zh-CN" altLang="en-US" sz="2000" b="1" dirty="0">
                <a:ea typeface="黑体" panose="02010609060101010101" pitchFamily="49" charset="-122"/>
              </a:rPr>
              <a:t>模型整体框架</a:t>
            </a:r>
            <a:endParaRPr lang="en-US" altLang="zh-CN" sz="2000" dirty="0"/>
          </a:p>
        </p:txBody>
      </p:sp>
      <p:sp>
        <p:nvSpPr>
          <p:cNvPr id="4" name="文本框 3">
            <a:extLst>
              <a:ext uri="{FF2B5EF4-FFF2-40B4-BE49-F238E27FC236}">
                <a16:creationId xmlns:a16="http://schemas.microsoft.com/office/drawing/2014/main" id="{1025537C-39B9-7099-6D30-6B63FAB1D07C}"/>
              </a:ext>
            </a:extLst>
          </p:cNvPr>
          <p:cNvSpPr txBox="1"/>
          <p:nvPr>
            <p:custDataLst>
              <p:tags r:id="rId1"/>
            </p:custDataLst>
          </p:nvPr>
        </p:nvSpPr>
        <p:spPr>
          <a:xfrm>
            <a:off x="827584" y="5038948"/>
            <a:ext cx="7488832" cy="376129"/>
          </a:xfrm>
          <a:prstGeom prst="rect">
            <a:avLst/>
          </a:prstGeom>
          <a:noFill/>
        </p:spPr>
        <p:txBody>
          <a:bodyPr wrap="square" rtlCol="0" anchor="t">
            <a:spAutoFit/>
          </a:bodyPr>
          <a:lstStyle/>
          <a:p>
            <a:pPr indent="0">
              <a:lnSpc>
                <a:spcPct val="125000"/>
              </a:lnSpc>
              <a:spcAft>
                <a:spcPts val="600"/>
              </a:spcAft>
              <a:buFont typeface="Wingdings" panose="05000000000000000000" pitchFamily="2" charset="2"/>
              <a:buNone/>
            </a:pPr>
            <a:r>
              <a:rPr lang="zh-CN" sz="1600" b="1" dirty="0">
                <a:latin typeface="Calibri" panose="020F0502020204030204" charset="0"/>
                <a:ea typeface="微软雅黑" panose="020B0503020204020204" pitchFamily="34" charset="-122"/>
                <a:sym typeface="+mn-ea"/>
              </a:rPr>
              <a:t>以</a:t>
            </a:r>
            <a:r>
              <a:rPr lang="en-US" altLang="zh-CN" sz="1600" b="1" dirty="0" err="1">
                <a:latin typeface="Calibri" panose="020F0502020204030204" charset="0"/>
                <a:ea typeface="微软雅黑" panose="020B0503020204020204" pitchFamily="34" charset="-122"/>
                <a:sym typeface="+mn-ea"/>
              </a:rPr>
              <a:t>BiSPN</a:t>
            </a:r>
            <a:r>
              <a:rPr lang="zh-CN" altLang="en-US" sz="1600" b="1" dirty="0">
                <a:latin typeface="Calibri" panose="020F0502020204030204" charset="0"/>
                <a:ea typeface="微软雅黑" panose="020B0503020204020204" pitchFamily="34" charset="-122"/>
                <a:sym typeface="+mn-ea"/>
              </a:rPr>
              <a:t>为模型骨架，设计实体和关系集合生成器，在此基础上进一步生成决策树。</a:t>
            </a:r>
          </a:p>
        </p:txBody>
      </p:sp>
      <p:pic>
        <p:nvPicPr>
          <p:cNvPr id="7" name="图片 6">
            <a:extLst>
              <a:ext uri="{FF2B5EF4-FFF2-40B4-BE49-F238E27FC236}">
                <a16:creationId xmlns:a16="http://schemas.microsoft.com/office/drawing/2014/main" id="{7F8FF6B4-5693-E897-1EBA-85BED816C119}"/>
              </a:ext>
            </a:extLst>
          </p:cNvPr>
          <p:cNvPicPr>
            <a:picLocks noChangeAspect="1"/>
          </p:cNvPicPr>
          <p:nvPr/>
        </p:nvPicPr>
        <p:blipFill>
          <a:blip r:embed="rId4"/>
          <a:stretch>
            <a:fillRect/>
          </a:stretch>
        </p:blipFill>
        <p:spPr>
          <a:xfrm>
            <a:off x="935596" y="1203697"/>
            <a:ext cx="7272808" cy="3835251"/>
          </a:xfrm>
          <a:prstGeom prst="rect">
            <a:avLst/>
          </a:prstGeom>
        </p:spPr>
      </p:pic>
    </p:spTree>
    <p:extLst>
      <p:ext uri="{BB962C8B-B14F-4D97-AF65-F5344CB8AC3E}">
        <p14:creationId xmlns:p14="http://schemas.microsoft.com/office/powerpoint/2010/main" val="629449495"/>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zh-CN" altLang="en-US" sz="3200" b="1" kern="0" dirty="0">
                <a:ea typeface="微软雅黑" panose="020B0503020204020204" pitchFamily="34" charset="-122"/>
                <a:cs typeface="Arial" panose="020B0604020202020204" pitchFamily="34" charset="0"/>
                <a:sym typeface="+mn-ea"/>
              </a:rPr>
              <a:t>基于</a:t>
            </a:r>
            <a:r>
              <a:rPr lang="en-US" altLang="zh-CN" sz="3200" b="1" kern="0" dirty="0" err="1">
                <a:ea typeface="微软雅黑" panose="020B0503020204020204" pitchFamily="34" charset="-122"/>
                <a:cs typeface="Arial" panose="020B0604020202020204" pitchFamily="34" charset="0"/>
                <a:sym typeface="+mn-ea"/>
              </a:rPr>
              <a:t>BiSPN</a:t>
            </a:r>
            <a:r>
              <a:rPr lang="zh-CN" altLang="en-US" sz="3200" b="1" kern="0" dirty="0">
                <a:ea typeface="微软雅黑" panose="020B0503020204020204" pitchFamily="34" charset="-122"/>
                <a:cs typeface="Arial" panose="020B0604020202020204" pitchFamily="34" charset="0"/>
                <a:sym typeface="+mn-ea"/>
              </a:rPr>
              <a:t>和自回归生成的决策树抽取模型</a:t>
            </a:r>
          </a:p>
        </p:txBody>
      </p:sp>
      <p:sp>
        <p:nvSpPr>
          <p:cNvPr id="3" name="文本框 2">
            <a:extLst>
              <a:ext uri="{FF2B5EF4-FFF2-40B4-BE49-F238E27FC236}">
                <a16:creationId xmlns:a16="http://schemas.microsoft.com/office/drawing/2014/main" id="{DA733CA1-EFB7-3FB0-48CB-DE3169255AE8}"/>
              </a:ext>
            </a:extLst>
          </p:cNvPr>
          <p:cNvSpPr txBox="1"/>
          <p:nvPr/>
        </p:nvSpPr>
        <p:spPr>
          <a:xfrm>
            <a:off x="395536" y="936000"/>
            <a:ext cx="3155675" cy="400110"/>
          </a:xfrm>
          <a:prstGeom prst="rect">
            <a:avLst/>
          </a:prstGeom>
          <a:noFill/>
        </p:spPr>
        <p:txBody>
          <a:bodyPr wrap="square">
            <a:spAutoFit/>
          </a:bodyPr>
          <a:lstStyle/>
          <a:p>
            <a:pPr marL="342900" indent="-342900">
              <a:spcAft>
                <a:spcPts val="600"/>
              </a:spcAft>
              <a:buFont typeface="Wingdings" panose="05000000000000000000" pitchFamily="2" charset="2"/>
              <a:buChar char="p"/>
            </a:pPr>
            <a:r>
              <a:rPr lang="en-US" altLang="zh-CN" sz="2000" b="1" dirty="0">
                <a:ea typeface="黑体" panose="02010609060101010101" pitchFamily="49" charset="-122"/>
              </a:rPr>
              <a:t>关系级语境</a:t>
            </a:r>
          </a:p>
        </p:txBody>
      </p:sp>
      <p:sp>
        <p:nvSpPr>
          <p:cNvPr id="4" name="文本框 3">
            <a:extLst>
              <a:ext uri="{FF2B5EF4-FFF2-40B4-BE49-F238E27FC236}">
                <a16:creationId xmlns:a16="http://schemas.microsoft.com/office/drawing/2014/main" id="{1025537C-39B9-7099-6D30-6B63FAB1D07C}"/>
              </a:ext>
            </a:extLst>
          </p:cNvPr>
          <p:cNvSpPr txBox="1"/>
          <p:nvPr>
            <p:custDataLst>
              <p:tags r:id="rId1"/>
            </p:custDataLst>
          </p:nvPr>
        </p:nvSpPr>
        <p:spPr>
          <a:xfrm>
            <a:off x="683568" y="1368000"/>
            <a:ext cx="7488832" cy="1100942"/>
          </a:xfrm>
          <a:prstGeom prst="rect">
            <a:avLst/>
          </a:prstGeom>
          <a:noFill/>
        </p:spPr>
        <p:txBody>
          <a:bodyPr wrap="square" rtlCol="0" anchor="t">
            <a:spAutoFit/>
          </a:bodyPr>
          <a:lstStyle/>
          <a:p>
            <a:pPr indent="0">
              <a:lnSpc>
                <a:spcPts val="2700"/>
              </a:lnSpc>
              <a:spcAft>
                <a:spcPts val="1200"/>
              </a:spcAft>
              <a:buFont typeface="Wingdings" panose="05000000000000000000" pitchFamily="2" charset="2"/>
              <a:buNone/>
            </a:pPr>
            <a:r>
              <a:rPr lang="zh-CN" altLang="en-US" dirty="0">
                <a:latin typeface="Calibri" panose="020F0502020204030204" charset="0"/>
                <a:ea typeface="微软雅黑" panose="020B0503020204020204" pitchFamily="34" charset="-122"/>
              </a:rPr>
              <a:t>将</a:t>
            </a:r>
            <a:r>
              <a:rPr lang="zh-CN" altLang="zh-CN" dirty="0">
                <a:latin typeface="Calibri" panose="020F0502020204030204" charset="0"/>
                <a:ea typeface="微软雅黑" panose="020B0503020204020204" pitchFamily="34" charset="-122"/>
              </a:rPr>
              <a:t>生成的三元组集合作为额外的解码语境，以解决</a:t>
            </a:r>
            <a:r>
              <a:rPr lang="zh-CN" altLang="zh-CN" b="1" dirty="0">
                <a:latin typeface="Calibri" panose="020F0502020204030204" charset="0"/>
                <a:ea typeface="微软雅黑" panose="020B0503020204020204" pitchFamily="34" charset="-122"/>
              </a:rPr>
              <a:t>生成的决策树序列中三元组覆盖率低的问题</a:t>
            </a:r>
            <a:r>
              <a:rPr lang="zh-CN" altLang="en-US" dirty="0">
                <a:latin typeface="Calibri" panose="020F0502020204030204" charset="0"/>
                <a:ea typeface="微软雅黑" panose="020B0503020204020204" pitchFamily="34" charset="-122"/>
              </a:rPr>
              <a:t>。具体做法是</a:t>
            </a:r>
            <a:r>
              <a:rPr lang="zh-CN" altLang="zh-CN" dirty="0">
                <a:latin typeface="Calibri" panose="020F0502020204030204" charset="0"/>
                <a:ea typeface="微软雅黑" panose="020B0503020204020204" pitchFamily="34" charset="-122"/>
              </a:rPr>
              <a:t>把文本编码表示和三元组</a:t>
            </a:r>
            <a:r>
              <a:rPr lang="en-US" altLang="zh-CN" dirty="0">
                <a:latin typeface="Calibri" panose="020F0502020204030204" charset="0"/>
                <a:ea typeface="微软雅黑" panose="020B0503020204020204" pitchFamily="34" charset="-122"/>
              </a:rPr>
              <a:t>Queries</a:t>
            </a:r>
            <a:r>
              <a:rPr lang="zh-CN" altLang="zh-CN" dirty="0">
                <a:latin typeface="Calibri" panose="020F0502020204030204" charset="0"/>
                <a:ea typeface="微软雅黑" panose="020B0503020204020204" pitchFamily="34" charset="-122"/>
              </a:rPr>
              <a:t>表示在序列维度上拼接后一起作为解码语境</a:t>
            </a:r>
            <a:r>
              <a:rPr lang="zh-CN" altLang="en-US" dirty="0">
                <a:latin typeface="Calibri" panose="020F0502020204030204" charset="0"/>
                <a:ea typeface="微软雅黑" panose="020B0503020204020204" pitchFamily="34" charset="-122"/>
              </a:rPr>
              <a:t>，输入</a:t>
            </a:r>
            <a:r>
              <a:rPr lang="zh-CN" altLang="zh-CN" dirty="0">
                <a:latin typeface="Calibri" panose="020F0502020204030204" charset="0"/>
                <a:ea typeface="微软雅黑" panose="020B0503020204020204" pitchFamily="34" charset="-122"/>
              </a:rPr>
              <a:t>到</a:t>
            </a:r>
            <a:r>
              <a:rPr lang="zh-CN" altLang="en-US" dirty="0">
                <a:latin typeface="Calibri" panose="020F0502020204030204" charset="0"/>
                <a:ea typeface="微软雅黑" panose="020B0503020204020204" pitchFamily="34" charset="-122"/>
              </a:rPr>
              <a:t>自回归解码器中。</a:t>
            </a:r>
            <a:endParaRPr lang="zh-CN" altLang="en-US" dirty="0">
              <a:latin typeface="Calibri" panose="020F0502020204030204" charset="0"/>
              <a:ea typeface="微软雅黑" panose="020B0503020204020204" pitchFamily="34" charset="-122"/>
              <a:sym typeface="+mn-ea"/>
            </a:endParaRPr>
          </a:p>
        </p:txBody>
      </p:sp>
      <p:sp>
        <p:nvSpPr>
          <p:cNvPr id="8" name="文本框 7">
            <a:extLst>
              <a:ext uri="{FF2B5EF4-FFF2-40B4-BE49-F238E27FC236}">
                <a16:creationId xmlns:a16="http://schemas.microsoft.com/office/drawing/2014/main" id="{BDFB582D-645F-908C-A20E-4B004787649B}"/>
              </a:ext>
            </a:extLst>
          </p:cNvPr>
          <p:cNvSpPr txBox="1"/>
          <p:nvPr/>
        </p:nvSpPr>
        <p:spPr>
          <a:xfrm>
            <a:off x="395536" y="2809813"/>
            <a:ext cx="3155675" cy="400110"/>
          </a:xfrm>
          <a:prstGeom prst="rect">
            <a:avLst/>
          </a:prstGeom>
          <a:noFill/>
        </p:spPr>
        <p:txBody>
          <a:bodyPr wrap="square">
            <a:spAutoFit/>
          </a:bodyPr>
          <a:lstStyle/>
          <a:p>
            <a:pPr marL="342900" indent="-342900">
              <a:spcAft>
                <a:spcPts val="600"/>
              </a:spcAft>
              <a:buFont typeface="Wingdings" panose="05000000000000000000" pitchFamily="2" charset="2"/>
              <a:buChar char="p"/>
            </a:pPr>
            <a:r>
              <a:rPr lang="zh-CN" altLang="en-US" sz="2000" b="1" dirty="0">
                <a:ea typeface="黑体" panose="02010609060101010101" pitchFamily="49" charset="-122"/>
              </a:rPr>
              <a:t>调和三元组表示</a:t>
            </a:r>
            <a:endParaRPr lang="en-US" altLang="zh-CN" sz="2000" b="1" dirty="0">
              <a:ea typeface="黑体" panose="02010609060101010101" pitchFamily="49" charset="-122"/>
            </a:endParaRPr>
          </a:p>
        </p:txBody>
      </p:sp>
      <p:sp>
        <p:nvSpPr>
          <p:cNvPr id="9" name="文本框 8">
            <a:extLst>
              <a:ext uri="{FF2B5EF4-FFF2-40B4-BE49-F238E27FC236}">
                <a16:creationId xmlns:a16="http://schemas.microsoft.com/office/drawing/2014/main" id="{FF6C238E-C807-6471-1C2B-A00991F019B5}"/>
              </a:ext>
            </a:extLst>
          </p:cNvPr>
          <p:cNvSpPr txBox="1"/>
          <p:nvPr>
            <p:custDataLst>
              <p:tags r:id="rId2"/>
            </p:custDataLst>
          </p:nvPr>
        </p:nvSpPr>
        <p:spPr>
          <a:xfrm>
            <a:off x="683568" y="3219921"/>
            <a:ext cx="7704856" cy="1447191"/>
          </a:xfrm>
          <a:prstGeom prst="rect">
            <a:avLst/>
          </a:prstGeom>
          <a:noFill/>
        </p:spPr>
        <p:txBody>
          <a:bodyPr wrap="square" rtlCol="0" anchor="t">
            <a:spAutoFit/>
          </a:bodyPr>
          <a:lstStyle/>
          <a:p>
            <a:pPr indent="0">
              <a:lnSpc>
                <a:spcPct val="125000"/>
              </a:lnSpc>
              <a:spcAft>
                <a:spcPts val="600"/>
              </a:spcAft>
              <a:buFont typeface="Wingdings" panose="05000000000000000000" pitchFamily="2" charset="2"/>
              <a:buNone/>
            </a:pPr>
            <a:r>
              <a:rPr lang="zh-CN" altLang="zh-CN" dirty="0">
                <a:latin typeface="Calibri" panose="020F0502020204030204" charset="0"/>
                <a:ea typeface="微软雅黑" panose="020B0503020204020204" pitchFamily="34" charset="-122"/>
              </a:rPr>
              <a:t>针对生成序列中的自然语言词汇（比如：若、则、否则）和三元组</a:t>
            </a:r>
            <a:r>
              <a:rPr lang="en-US" altLang="zh-CN" dirty="0">
                <a:latin typeface="Calibri" panose="020F0502020204030204" charset="0"/>
                <a:ea typeface="微软雅黑" panose="020B0503020204020204" pitchFamily="34" charset="-122"/>
              </a:rPr>
              <a:t>Queries</a:t>
            </a:r>
            <a:r>
              <a:rPr lang="zh-CN" altLang="zh-CN" dirty="0">
                <a:latin typeface="Calibri" panose="020F0502020204030204" charset="0"/>
                <a:ea typeface="微软雅黑" panose="020B0503020204020204" pitchFamily="34" charset="-122"/>
              </a:rPr>
              <a:t>表示的</a:t>
            </a:r>
            <a:r>
              <a:rPr lang="zh-CN" altLang="zh-CN" b="1" dirty="0">
                <a:latin typeface="Calibri" panose="020F0502020204030204" charset="0"/>
                <a:ea typeface="微软雅黑" panose="020B0503020204020204" pitchFamily="34" charset="-122"/>
              </a:rPr>
              <a:t>语义空间可能不一致，导致预训练语言模型的潜力无法充分发挥的问题</a:t>
            </a:r>
            <a:r>
              <a:rPr lang="zh-CN" altLang="zh-CN" dirty="0">
                <a:latin typeface="Calibri" panose="020F0502020204030204" charset="0"/>
                <a:ea typeface="微软雅黑" panose="020B0503020204020204" pitchFamily="34" charset="-122"/>
              </a:rPr>
              <a:t>，尝试从文本编码表示中提取三元组表示，和三元组</a:t>
            </a:r>
            <a:r>
              <a:rPr lang="en-US" altLang="zh-CN" dirty="0">
                <a:latin typeface="Calibri" panose="020F0502020204030204" charset="0"/>
                <a:ea typeface="微软雅黑" panose="020B0503020204020204" pitchFamily="34" charset="-122"/>
              </a:rPr>
              <a:t>Queries</a:t>
            </a:r>
            <a:r>
              <a:rPr lang="zh-CN" altLang="zh-CN" dirty="0">
                <a:latin typeface="Calibri" panose="020F0502020204030204" charset="0"/>
                <a:ea typeface="微软雅黑" panose="020B0503020204020204" pitchFamily="34" charset="-122"/>
              </a:rPr>
              <a:t>表示进行融合，作为调和后的三元组表示。</a:t>
            </a:r>
            <a:endParaRPr lang="zh-CN" altLang="en-US" dirty="0">
              <a:latin typeface="Calibri" panose="020F0502020204030204" charset="0"/>
              <a:ea typeface="微软雅黑" panose="020B0503020204020204" pitchFamily="34" charset="-122"/>
              <a:sym typeface="+mn-ea"/>
            </a:endParaRPr>
          </a:p>
        </p:txBody>
      </p:sp>
    </p:spTree>
    <p:extLst>
      <p:ext uri="{BB962C8B-B14F-4D97-AF65-F5344CB8AC3E}">
        <p14:creationId xmlns:p14="http://schemas.microsoft.com/office/powerpoint/2010/main" val="42805566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zh-CN" altLang="en-US" sz="3200" b="1" kern="0" dirty="0">
                <a:ea typeface="微软雅黑" panose="020B0503020204020204" pitchFamily="34" charset="-122"/>
                <a:cs typeface="Arial" panose="020B0604020202020204" pitchFamily="34" charset="0"/>
                <a:sym typeface="+mn-ea"/>
              </a:rPr>
              <a:t>基于</a:t>
            </a:r>
            <a:r>
              <a:rPr lang="en-US" altLang="zh-CN" sz="3200" b="1" kern="0" dirty="0" err="1">
                <a:ea typeface="微软雅黑" panose="020B0503020204020204" pitchFamily="34" charset="-122"/>
                <a:cs typeface="Arial" panose="020B0604020202020204" pitchFamily="34" charset="0"/>
                <a:sym typeface="+mn-ea"/>
              </a:rPr>
              <a:t>BiSPN</a:t>
            </a:r>
            <a:r>
              <a:rPr lang="zh-CN" altLang="en-US" sz="3200" b="1" kern="0" dirty="0">
                <a:ea typeface="微软雅黑" panose="020B0503020204020204" pitchFamily="34" charset="-122"/>
                <a:cs typeface="Arial" panose="020B0604020202020204" pitchFamily="34" charset="0"/>
                <a:sym typeface="+mn-ea"/>
              </a:rPr>
              <a:t>和自回归生成的决策树抽取模型</a:t>
            </a:r>
          </a:p>
        </p:txBody>
      </p:sp>
      <p:sp>
        <p:nvSpPr>
          <p:cNvPr id="3" name="文本框 2">
            <a:extLst>
              <a:ext uri="{FF2B5EF4-FFF2-40B4-BE49-F238E27FC236}">
                <a16:creationId xmlns:a16="http://schemas.microsoft.com/office/drawing/2014/main" id="{DA733CA1-EFB7-3FB0-48CB-DE3169255AE8}"/>
              </a:ext>
            </a:extLst>
          </p:cNvPr>
          <p:cNvSpPr txBox="1"/>
          <p:nvPr/>
        </p:nvSpPr>
        <p:spPr>
          <a:xfrm>
            <a:off x="395536" y="900000"/>
            <a:ext cx="3155675" cy="400110"/>
          </a:xfrm>
          <a:prstGeom prst="rect">
            <a:avLst/>
          </a:prstGeom>
          <a:noFill/>
        </p:spPr>
        <p:txBody>
          <a:bodyPr wrap="square">
            <a:spAutoFit/>
          </a:bodyPr>
          <a:lstStyle/>
          <a:p>
            <a:pPr marL="342900" indent="-342900">
              <a:spcAft>
                <a:spcPts val="600"/>
              </a:spcAft>
              <a:buFont typeface="Wingdings" panose="05000000000000000000" pitchFamily="2" charset="2"/>
              <a:buChar char="p"/>
            </a:pPr>
            <a:r>
              <a:rPr lang="zh-CN" altLang="en-US" sz="2000" b="1" dirty="0">
                <a:ea typeface="黑体" panose="02010609060101010101" pitchFamily="49" charset="-122"/>
              </a:rPr>
              <a:t>实验结果</a:t>
            </a:r>
            <a:endParaRPr lang="en-US" altLang="zh-CN" sz="2000" dirty="0"/>
          </a:p>
        </p:txBody>
      </p:sp>
      <p:graphicFrame>
        <p:nvGraphicFramePr>
          <p:cNvPr id="5" name="表格 4">
            <a:extLst>
              <a:ext uri="{FF2B5EF4-FFF2-40B4-BE49-F238E27FC236}">
                <a16:creationId xmlns:a16="http://schemas.microsoft.com/office/drawing/2014/main" id="{08F899F7-9504-B01C-C23A-8E5244ACFCB2}"/>
              </a:ext>
            </a:extLst>
          </p:cNvPr>
          <p:cNvGraphicFramePr/>
          <p:nvPr>
            <p:custDataLst>
              <p:tags r:id="rId1"/>
            </p:custDataLst>
          </p:nvPr>
        </p:nvGraphicFramePr>
        <p:xfrm>
          <a:off x="395536" y="1438017"/>
          <a:ext cx="5832647" cy="3381745"/>
        </p:xfrm>
        <a:graphic>
          <a:graphicData uri="http://schemas.openxmlformats.org/drawingml/2006/table">
            <a:tbl>
              <a:tblPr/>
              <a:tblGrid>
                <a:gridCol w="1943673">
                  <a:extLst>
                    <a:ext uri="{9D8B030D-6E8A-4147-A177-3AD203B41FA5}">
                      <a16:colId xmlns:a16="http://schemas.microsoft.com/office/drawing/2014/main" val="20000"/>
                    </a:ext>
                  </a:extLst>
                </a:gridCol>
                <a:gridCol w="973464">
                  <a:extLst>
                    <a:ext uri="{9D8B030D-6E8A-4147-A177-3AD203B41FA5}">
                      <a16:colId xmlns:a16="http://schemas.microsoft.com/office/drawing/2014/main" val="20001"/>
                    </a:ext>
                  </a:extLst>
                </a:gridCol>
                <a:gridCol w="971837">
                  <a:extLst>
                    <a:ext uri="{9D8B030D-6E8A-4147-A177-3AD203B41FA5}">
                      <a16:colId xmlns:a16="http://schemas.microsoft.com/office/drawing/2014/main" val="20002"/>
                    </a:ext>
                  </a:extLst>
                </a:gridCol>
                <a:gridCol w="971836">
                  <a:extLst>
                    <a:ext uri="{9D8B030D-6E8A-4147-A177-3AD203B41FA5}">
                      <a16:colId xmlns:a16="http://schemas.microsoft.com/office/drawing/2014/main" val="20003"/>
                    </a:ext>
                  </a:extLst>
                </a:gridCol>
                <a:gridCol w="971837">
                  <a:extLst>
                    <a:ext uri="{9D8B030D-6E8A-4147-A177-3AD203B41FA5}">
                      <a16:colId xmlns:a16="http://schemas.microsoft.com/office/drawing/2014/main" val="20004"/>
                    </a:ext>
                  </a:extLst>
                </a:gridCol>
              </a:tblGrid>
              <a:tr h="225450">
                <a:tc>
                  <a:txBody>
                    <a:bodyPr/>
                    <a:lstStyle/>
                    <a:p>
                      <a:pPr indent="0">
                        <a:buNone/>
                      </a:pP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T</a:t>
                      </a:r>
                      <a:r>
                        <a:rPr lang="en-US" sz="1400" b="0">
                          <a:latin typeface="Times New Roman" panose="02020603050405020304" pitchFamily="18" charset="0"/>
                          <a:cs typeface="Times New Roman" panose="02020603050405020304" pitchFamily="18" charset="0"/>
                        </a:rPr>
                        <a:t>riple F1</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N</a:t>
                      </a:r>
                      <a:r>
                        <a:rPr lang="en-US" sz="1400" b="0">
                          <a:latin typeface="Times New Roman" panose="02020603050405020304" pitchFamily="18" charset="0"/>
                          <a:cs typeface="Times New Roman" panose="02020603050405020304" pitchFamily="18" charset="0"/>
                        </a:rPr>
                        <a:t>ode F1</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P</a:t>
                      </a:r>
                      <a:r>
                        <a:rPr lang="en-US" sz="1400" b="0">
                          <a:latin typeface="Times New Roman" panose="02020603050405020304" pitchFamily="18" charset="0"/>
                          <a:cs typeface="Times New Roman" panose="02020603050405020304" pitchFamily="18" charset="0"/>
                        </a:rPr>
                        <a:t>ath F1</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T</a:t>
                      </a:r>
                      <a:r>
                        <a:rPr lang="en-US" sz="1400" b="0">
                          <a:latin typeface="Times New Roman" panose="02020603050405020304" pitchFamily="18" charset="0"/>
                          <a:cs typeface="Times New Roman" panose="02020603050405020304" pitchFamily="18" charset="0"/>
                        </a:rPr>
                        <a:t>ree Acc</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5450">
                <a:tc>
                  <a:txBody>
                    <a:bodyPr/>
                    <a:lstStyle/>
                    <a:p>
                      <a:pPr indent="0">
                        <a:buNone/>
                      </a:pPr>
                      <a:r>
                        <a:rPr lang="en-US" sz="1400" b="0">
                          <a:latin typeface="宋体" panose="02010600030101010101" pitchFamily="2" charset="-122"/>
                          <a:ea typeface="宋体" panose="02010600030101010101" pitchFamily="2" charset="-122"/>
                          <a:cs typeface="宋体" panose="02010600030101010101" pitchFamily="2" charset="-122"/>
                        </a:rPr>
                        <a:t>CHIP2022 评测第一名</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kern="1200" dirty="0">
                          <a:solidFill>
                            <a:schemeClr val="tx1"/>
                          </a:solidFill>
                          <a:latin typeface="宋体" panose="02010600030101010101" pitchFamily="2" charset="-122"/>
                          <a:ea typeface="宋体" panose="02010600030101010101" pitchFamily="2" charset="-122"/>
                          <a:cs typeface="宋体" panose="02010600030101010101" pitchFamily="2" charset="-122"/>
                        </a:rPr>
                        <a:t>9</a:t>
                      </a:r>
                      <a:r>
                        <a:rPr lang="en-US" sz="1400" b="0" kern="1200" dirty="0">
                          <a:solidFill>
                            <a:schemeClr val="tx1"/>
                          </a:solidFill>
                          <a:latin typeface="宋体" panose="02010600030101010101" pitchFamily="2" charset="-122"/>
                          <a:ea typeface="宋体" panose="02010600030101010101" pitchFamily="2" charset="-122"/>
                          <a:cs typeface="Times New Roman" panose="02020603050405020304" pitchFamily="18" charset="0"/>
                        </a:rPr>
                        <a:t>4.39</a:t>
                      </a:r>
                      <a:endParaRPr lang="en-US" altLang="en-US" sz="1400" b="0" kern="1200" dirty="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kern="1200">
                          <a:solidFill>
                            <a:schemeClr val="tx1"/>
                          </a:solidFill>
                          <a:latin typeface="宋体" panose="02010600030101010101" pitchFamily="2" charset="-122"/>
                          <a:ea typeface="宋体" panose="02010600030101010101" pitchFamily="2" charset="-122"/>
                          <a:cs typeface="宋体" panose="02010600030101010101" pitchFamily="2" charset="-122"/>
                        </a:rPr>
                        <a:t>8</a:t>
                      </a:r>
                      <a:r>
                        <a:rPr lang="en-US" sz="1400" b="0" kern="1200">
                          <a:solidFill>
                            <a:schemeClr val="tx1"/>
                          </a:solidFill>
                          <a:latin typeface="宋体" panose="02010600030101010101" pitchFamily="2" charset="-122"/>
                          <a:ea typeface="宋体" panose="02010600030101010101" pitchFamily="2" charset="-122"/>
                          <a:cs typeface="Times New Roman" panose="02020603050405020304" pitchFamily="18" charset="0"/>
                        </a:rPr>
                        <a:t>5.31</a:t>
                      </a:r>
                      <a:endParaRPr lang="en-US" altLang="en-US" sz="1400" b="0" kern="12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kern="1200" dirty="0">
                          <a:solidFill>
                            <a:schemeClr val="tx1"/>
                          </a:solidFill>
                          <a:latin typeface="宋体" panose="02010600030101010101" pitchFamily="2" charset="-122"/>
                          <a:ea typeface="宋体" panose="02010600030101010101" pitchFamily="2" charset="-122"/>
                          <a:cs typeface="宋体" panose="02010600030101010101" pitchFamily="2" charset="-122"/>
                        </a:rPr>
                        <a:t>6</a:t>
                      </a:r>
                      <a:r>
                        <a:rPr lang="en-US" sz="1400" b="0" kern="1200" dirty="0">
                          <a:solidFill>
                            <a:schemeClr val="tx1"/>
                          </a:solidFill>
                          <a:latin typeface="宋体" panose="02010600030101010101" pitchFamily="2" charset="-122"/>
                          <a:ea typeface="宋体" panose="02010600030101010101" pitchFamily="2" charset="-122"/>
                          <a:cs typeface="Times New Roman" panose="02020603050405020304" pitchFamily="18" charset="0"/>
                        </a:rPr>
                        <a:t>9.27</a:t>
                      </a:r>
                      <a:endParaRPr lang="en-US" altLang="en-US" sz="1400" b="0" kern="1200" dirty="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defTabSz="762635" rtl="0" eaLnBrk="1" latinLnBrk="0" hangingPunct="1">
                        <a:buNone/>
                      </a:pPr>
                      <a:r>
                        <a:rPr lang="en-US" sz="1400" b="0" kern="1200" dirty="0">
                          <a:solidFill>
                            <a:schemeClr val="tx1"/>
                          </a:solidFill>
                          <a:latin typeface="宋体" panose="02010600030101010101" pitchFamily="2" charset="-122"/>
                          <a:ea typeface="宋体" panose="02010600030101010101" pitchFamily="2" charset="-122"/>
                          <a:cs typeface="宋体" panose="02010600030101010101" pitchFamily="2" charset="-122"/>
                        </a:rPr>
                        <a:t>5</a:t>
                      </a:r>
                      <a:r>
                        <a:rPr lang="en-US" sz="1400" b="0" kern="1200" dirty="0">
                          <a:solidFill>
                            <a:schemeClr val="tx1"/>
                          </a:solidFill>
                          <a:latin typeface="宋体" panose="02010600030101010101" pitchFamily="2" charset="-122"/>
                          <a:ea typeface="宋体" panose="02010600030101010101" pitchFamily="2" charset="-122"/>
                          <a:cs typeface="Times New Roman" panose="02020603050405020304" pitchFamily="18" charset="0"/>
                        </a:rPr>
                        <a:t>5.00</a:t>
                      </a:r>
                      <a:endParaRPr lang="en-US" altLang="en-US" sz="1400" b="0" kern="1200" dirty="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25450">
                <a:tc>
                  <a:txBody>
                    <a:bodyPr/>
                    <a:lstStyle/>
                    <a:p>
                      <a:pPr indent="0">
                        <a:buNone/>
                      </a:pPr>
                      <a:r>
                        <a:rPr lang="en-US" sz="1400" b="0">
                          <a:latin typeface="宋体" panose="02010600030101010101" pitchFamily="2" charset="-122"/>
                          <a:ea typeface="宋体" panose="02010600030101010101" pitchFamily="2" charset="-122"/>
                          <a:cs typeface="宋体" panose="02010600030101010101" pitchFamily="2" charset="-122"/>
                        </a:rPr>
                        <a:t>B</a:t>
                      </a:r>
                      <a:r>
                        <a:rPr lang="en-US" sz="1400" b="0">
                          <a:latin typeface="Times New Roman" panose="02020603050405020304" pitchFamily="18" charset="0"/>
                          <a:cs typeface="Times New Roman" panose="02020603050405020304" pitchFamily="18" charset="0"/>
                        </a:rPr>
                        <a:t>iSPN+</a:t>
                      </a:r>
                      <a:r>
                        <a:rPr lang="en-US" sz="1400" b="0">
                          <a:latin typeface="宋体" panose="02010600030101010101" pitchFamily="2" charset="-122"/>
                          <a:ea typeface="宋体" panose="02010600030101010101" pitchFamily="2" charset="-122"/>
                          <a:cs typeface="宋体" panose="02010600030101010101" pitchFamily="2" charset="-122"/>
                        </a:rPr>
                        <a:t>自回归生成</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kern="1200">
                          <a:solidFill>
                            <a:schemeClr val="tx1"/>
                          </a:solidFill>
                          <a:latin typeface="宋体" panose="02010600030101010101" pitchFamily="2" charset="-122"/>
                          <a:ea typeface="宋体" panose="02010600030101010101" pitchFamily="2" charset="-122"/>
                          <a:cs typeface="宋体" panose="02010600030101010101" pitchFamily="2" charset="-122"/>
                        </a:rPr>
                        <a:t>9</a:t>
                      </a:r>
                      <a:r>
                        <a:rPr lang="en-US" sz="1400" b="0" kern="1200">
                          <a:solidFill>
                            <a:schemeClr val="tx1"/>
                          </a:solidFill>
                          <a:latin typeface="宋体" panose="02010600030101010101" pitchFamily="2" charset="-122"/>
                          <a:ea typeface="宋体" panose="02010600030101010101" pitchFamily="2" charset="-122"/>
                          <a:cs typeface="Times New Roman" panose="02020603050405020304" pitchFamily="18" charset="0"/>
                        </a:rPr>
                        <a:t>1.70</a:t>
                      </a:r>
                      <a:endParaRPr lang="en-US" altLang="en-US" sz="1400" b="0" kern="12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kern="1200">
                          <a:solidFill>
                            <a:schemeClr val="tx1"/>
                          </a:solidFill>
                          <a:latin typeface="宋体" panose="02010600030101010101" pitchFamily="2" charset="-122"/>
                          <a:ea typeface="宋体" panose="02010600030101010101" pitchFamily="2" charset="-122"/>
                          <a:cs typeface="宋体" panose="02010600030101010101" pitchFamily="2" charset="-122"/>
                        </a:rPr>
                        <a:t>8</a:t>
                      </a:r>
                      <a:r>
                        <a:rPr lang="en-US" sz="1400" b="0" kern="1200">
                          <a:solidFill>
                            <a:schemeClr val="tx1"/>
                          </a:solidFill>
                          <a:latin typeface="宋体" panose="02010600030101010101" pitchFamily="2" charset="-122"/>
                          <a:ea typeface="宋体" panose="02010600030101010101" pitchFamily="2" charset="-122"/>
                          <a:cs typeface="Times New Roman" panose="02020603050405020304" pitchFamily="18" charset="0"/>
                        </a:rPr>
                        <a:t>2.43</a:t>
                      </a:r>
                      <a:endParaRPr lang="en-US" altLang="en-US" sz="1400" b="0" kern="12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kern="1200">
                          <a:solidFill>
                            <a:schemeClr val="tx1"/>
                          </a:solidFill>
                          <a:latin typeface="宋体" panose="02010600030101010101" pitchFamily="2" charset="-122"/>
                          <a:ea typeface="宋体" panose="02010600030101010101" pitchFamily="2" charset="-122"/>
                          <a:cs typeface="宋体" panose="02010600030101010101" pitchFamily="2" charset="-122"/>
                        </a:rPr>
                        <a:t>6</a:t>
                      </a:r>
                      <a:r>
                        <a:rPr lang="en-US" sz="1400" b="0" kern="1200">
                          <a:solidFill>
                            <a:schemeClr val="tx1"/>
                          </a:solidFill>
                          <a:latin typeface="宋体" panose="02010600030101010101" pitchFamily="2" charset="-122"/>
                          <a:ea typeface="宋体" panose="02010600030101010101" pitchFamily="2" charset="-122"/>
                          <a:cs typeface="Times New Roman" panose="02020603050405020304" pitchFamily="18" charset="0"/>
                        </a:rPr>
                        <a:t>5.09</a:t>
                      </a:r>
                      <a:endParaRPr lang="en-US" altLang="en-US" sz="1400" b="0" kern="12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kern="1200">
                          <a:solidFill>
                            <a:schemeClr val="tx1"/>
                          </a:solidFill>
                          <a:latin typeface="宋体" panose="02010600030101010101" pitchFamily="2" charset="-122"/>
                          <a:ea typeface="宋体" panose="02010600030101010101" pitchFamily="2" charset="-122"/>
                          <a:cs typeface="宋体" panose="02010600030101010101" pitchFamily="2" charset="-122"/>
                        </a:rPr>
                        <a:t>4</a:t>
                      </a:r>
                      <a:r>
                        <a:rPr lang="en-US" sz="1400" b="0" kern="1200">
                          <a:solidFill>
                            <a:schemeClr val="tx1"/>
                          </a:solidFill>
                          <a:latin typeface="宋体" panose="02010600030101010101" pitchFamily="2" charset="-122"/>
                          <a:ea typeface="宋体" panose="02010600030101010101" pitchFamily="2" charset="-122"/>
                          <a:cs typeface="Times New Roman" panose="02020603050405020304" pitchFamily="18" charset="0"/>
                        </a:rPr>
                        <a:t>9.33</a:t>
                      </a:r>
                      <a:endParaRPr lang="en-US" altLang="en-US" sz="1400" b="0" kern="12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25450">
                <a:tc>
                  <a:txBody>
                    <a:bodyPr/>
                    <a:lstStyle/>
                    <a:p>
                      <a:pPr indent="0">
                        <a:buNone/>
                      </a:pPr>
                      <a:r>
                        <a:rPr lang="en-US" sz="1400" b="0" dirty="0">
                          <a:latin typeface="宋体" panose="02010600030101010101" pitchFamily="2" charset="-122"/>
                          <a:ea typeface="宋体" panose="02010600030101010101" pitchFamily="2" charset="-122"/>
                          <a:cs typeface="宋体" panose="02010600030101010101" pitchFamily="2" charset="-122"/>
                        </a:rPr>
                        <a:t>+关系级语境</a:t>
                      </a:r>
                      <a:endParaRPr lang="en-US" altLang="en-US" sz="1400" b="0"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kern="1200">
                          <a:solidFill>
                            <a:schemeClr val="tx1"/>
                          </a:solidFill>
                          <a:latin typeface="宋体" panose="02010600030101010101" pitchFamily="2" charset="-122"/>
                          <a:ea typeface="宋体" panose="02010600030101010101" pitchFamily="2" charset="-122"/>
                          <a:cs typeface="宋体" panose="02010600030101010101" pitchFamily="2" charset="-122"/>
                        </a:rPr>
                        <a:t>9</a:t>
                      </a:r>
                      <a:r>
                        <a:rPr lang="en-US" sz="1400" b="0" kern="1200">
                          <a:solidFill>
                            <a:schemeClr val="tx1"/>
                          </a:solidFill>
                          <a:latin typeface="宋体" panose="02010600030101010101" pitchFamily="2" charset="-122"/>
                          <a:ea typeface="宋体" panose="02010600030101010101" pitchFamily="2" charset="-122"/>
                          <a:cs typeface="Times New Roman" panose="02020603050405020304" pitchFamily="18" charset="0"/>
                        </a:rPr>
                        <a:t>3.13</a:t>
                      </a:r>
                      <a:endParaRPr lang="en-US" altLang="en-US" sz="1400" b="0" kern="12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kern="1200">
                          <a:solidFill>
                            <a:schemeClr val="tx1"/>
                          </a:solidFill>
                          <a:latin typeface="宋体" panose="02010600030101010101" pitchFamily="2" charset="-122"/>
                          <a:ea typeface="宋体" panose="02010600030101010101" pitchFamily="2" charset="-122"/>
                          <a:cs typeface="宋体" panose="02010600030101010101" pitchFamily="2" charset="-122"/>
                        </a:rPr>
                        <a:t>8</a:t>
                      </a:r>
                      <a:r>
                        <a:rPr lang="en-US" sz="1400" b="0" kern="1200">
                          <a:solidFill>
                            <a:schemeClr val="tx1"/>
                          </a:solidFill>
                          <a:latin typeface="宋体" panose="02010600030101010101" pitchFamily="2" charset="-122"/>
                          <a:ea typeface="宋体" panose="02010600030101010101" pitchFamily="2" charset="-122"/>
                          <a:cs typeface="Times New Roman" panose="02020603050405020304" pitchFamily="18" charset="0"/>
                        </a:rPr>
                        <a:t>4.90</a:t>
                      </a:r>
                      <a:endParaRPr lang="en-US" altLang="en-US" sz="1400" b="0" kern="12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kern="1200">
                          <a:solidFill>
                            <a:schemeClr val="tx1"/>
                          </a:solidFill>
                          <a:latin typeface="宋体" panose="02010600030101010101" pitchFamily="2" charset="-122"/>
                          <a:ea typeface="宋体" panose="02010600030101010101" pitchFamily="2" charset="-122"/>
                          <a:cs typeface="宋体" panose="02010600030101010101" pitchFamily="2" charset="-122"/>
                        </a:rPr>
                        <a:t>6</a:t>
                      </a:r>
                      <a:r>
                        <a:rPr lang="en-US" sz="1400" b="0" kern="1200">
                          <a:solidFill>
                            <a:schemeClr val="tx1"/>
                          </a:solidFill>
                          <a:latin typeface="宋体" panose="02010600030101010101" pitchFamily="2" charset="-122"/>
                          <a:ea typeface="宋体" panose="02010600030101010101" pitchFamily="2" charset="-122"/>
                          <a:cs typeface="Times New Roman" panose="02020603050405020304" pitchFamily="18" charset="0"/>
                        </a:rPr>
                        <a:t>7.51</a:t>
                      </a:r>
                      <a:endParaRPr lang="en-US" altLang="en-US" sz="1400" b="0" kern="12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kern="1200">
                          <a:solidFill>
                            <a:schemeClr val="tx1"/>
                          </a:solidFill>
                          <a:latin typeface="宋体" panose="02010600030101010101" pitchFamily="2" charset="-122"/>
                          <a:ea typeface="宋体" panose="02010600030101010101" pitchFamily="2" charset="-122"/>
                          <a:cs typeface="宋体" panose="02010600030101010101" pitchFamily="2" charset="-122"/>
                        </a:rPr>
                        <a:t>5</a:t>
                      </a:r>
                      <a:r>
                        <a:rPr lang="en-US" sz="1400" b="0" kern="1200">
                          <a:solidFill>
                            <a:schemeClr val="tx1"/>
                          </a:solidFill>
                          <a:latin typeface="宋体" panose="02010600030101010101" pitchFamily="2" charset="-122"/>
                          <a:ea typeface="宋体" panose="02010600030101010101" pitchFamily="2" charset="-122"/>
                          <a:cs typeface="Times New Roman" panose="02020603050405020304" pitchFamily="18" charset="0"/>
                        </a:rPr>
                        <a:t>4.50</a:t>
                      </a:r>
                      <a:endParaRPr lang="en-US" altLang="en-US" sz="1400" b="0" kern="12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0899">
                <a:tc>
                  <a:txBody>
                    <a:bodyPr/>
                    <a:lstStyle/>
                    <a:p>
                      <a:pPr indent="0">
                        <a:buNone/>
                      </a:pPr>
                      <a:r>
                        <a:rPr lang="en-US" sz="1400" b="0" dirty="0">
                          <a:latin typeface="宋体" panose="02010600030101010101" pitchFamily="2" charset="-122"/>
                          <a:ea typeface="宋体" panose="02010600030101010101" pitchFamily="2" charset="-122"/>
                          <a:cs typeface="宋体" panose="02010600030101010101" pitchFamily="2" charset="-122"/>
                        </a:rPr>
                        <a:t>+</a:t>
                      </a:r>
                      <a:r>
                        <a:rPr lang="en-US" sz="1400" b="0" dirty="0" err="1">
                          <a:latin typeface="宋体" panose="02010600030101010101" pitchFamily="2" charset="-122"/>
                          <a:ea typeface="宋体" panose="02010600030101010101" pitchFamily="2" charset="-122"/>
                          <a:cs typeface="宋体" panose="02010600030101010101" pitchFamily="2" charset="-122"/>
                        </a:rPr>
                        <a:t>关系级语境+数据增强</a:t>
                      </a:r>
                      <a:endParaRPr lang="en-US" altLang="en-US" sz="1400" b="0"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kern="1200">
                          <a:solidFill>
                            <a:schemeClr val="tx1"/>
                          </a:solidFill>
                          <a:latin typeface="宋体" panose="02010600030101010101" pitchFamily="2" charset="-122"/>
                          <a:ea typeface="宋体" panose="02010600030101010101" pitchFamily="2" charset="-122"/>
                          <a:cs typeface="宋体" panose="02010600030101010101" pitchFamily="2" charset="-122"/>
                        </a:rPr>
                        <a:t>9</a:t>
                      </a:r>
                      <a:r>
                        <a:rPr lang="en-US" sz="1400" b="0" kern="1200">
                          <a:solidFill>
                            <a:schemeClr val="tx1"/>
                          </a:solidFill>
                          <a:latin typeface="宋体" panose="02010600030101010101" pitchFamily="2" charset="-122"/>
                          <a:ea typeface="宋体" panose="02010600030101010101" pitchFamily="2" charset="-122"/>
                          <a:cs typeface="Times New Roman" panose="02020603050405020304" pitchFamily="18" charset="0"/>
                        </a:rPr>
                        <a:t>3.67</a:t>
                      </a:r>
                      <a:endParaRPr lang="en-US" altLang="en-US" sz="1400" b="0" kern="12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kern="1200" dirty="0">
                          <a:solidFill>
                            <a:schemeClr val="tx1"/>
                          </a:solidFill>
                          <a:latin typeface="宋体" panose="02010600030101010101" pitchFamily="2" charset="-122"/>
                          <a:ea typeface="宋体" panose="02010600030101010101" pitchFamily="2" charset="-122"/>
                          <a:cs typeface="宋体" panose="02010600030101010101" pitchFamily="2" charset="-122"/>
                        </a:rPr>
                        <a:t>8</a:t>
                      </a:r>
                      <a:r>
                        <a:rPr lang="en-US" sz="1400" b="0" kern="1200" dirty="0">
                          <a:solidFill>
                            <a:schemeClr val="tx1"/>
                          </a:solidFill>
                          <a:latin typeface="宋体" panose="02010600030101010101" pitchFamily="2" charset="-122"/>
                          <a:ea typeface="宋体" panose="02010600030101010101" pitchFamily="2" charset="-122"/>
                          <a:cs typeface="Times New Roman" panose="02020603050405020304" pitchFamily="18" charset="0"/>
                        </a:rPr>
                        <a:t>5.68</a:t>
                      </a:r>
                      <a:endParaRPr lang="en-US" altLang="en-US" sz="1400" b="0" kern="1200" dirty="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kern="1200">
                          <a:solidFill>
                            <a:schemeClr val="tx1"/>
                          </a:solidFill>
                          <a:latin typeface="宋体" panose="02010600030101010101" pitchFamily="2" charset="-122"/>
                          <a:ea typeface="宋体" panose="02010600030101010101" pitchFamily="2" charset="-122"/>
                          <a:cs typeface="宋体" panose="02010600030101010101" pitchFamily="2" charset="-122"/>
                        </a:rPr>
                        <a:t>6</a:t>
                      </a:r>
                      <a:r>
                        <a:rPr lang="en-US" sz="1400" b="0" kern="1200">
                          <a:solidFill>
                            <a:schemeClr val="tx1"/>
                          </a:solidFill>
                          <a:latin typeface="宋体" panose="02010600030101010101" pitchFamily="2" charset="-122"/>
                          <a:ea typeface="宋体" panose="02010600030101010101" pitchFamily="2" charset="-122"/>
                          <a:cs typeface="Times New Roman" panose="02020603050405020304" pitchFamily="18" charset="0"/>
                        </a:rPr>
                        <a:t>8.64</a:t>
                      </a:r>
                      <a:endParaRPr lang="en-US" altLang="en-US" sz="1400" b="0" kern="12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kern="1200">
                          <a:solidFill>
                            <a:schemeClr val="tx1"/>
                          </a:solidFill>
                          <a:latin typeface="宋体" panose="02010600030101010101" pitchFamily="2" charset="-122"/>
                          <a:ea typeface="宋体" panose="02010600030101010101" pitchFamily="2" charset="-122"/>
                          <a:cs typeface="宋体" panose="02010600030101010101" pitchFamily="2" charset="-122"/>
                        </a:rPr>
                        <a:t>5</a:t>
                      </a:r>
                      <a:r>
                        <a:rPr lang="en-US" sz="1400" b="0" kern="1200">
                          <a:solidFill>
                            <a:schemeClr val="tx1"/>
                          </a:solidFill>
                          <a:latin typeface="宋体" panose="02010600030101010101" pitchFamily="2" charset="-122"/>
                          <a:ea typeface="宋体" panose="02010600030101010101" pitchFamily="2" charset="-122"/>
                          <a:cs typeface="Times New Roman" panose="02020603050405020304" pitchFamily="18" charset="0"/>
                        </a:rPr>
                        <a:t>6.75</a:t>
                      </a:r>
                      <a:endParaRPr lang="en-US" altLang="en-US" sz="1400" b="0" kern="12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0899">
                <a:tc>
                  <a:txBody>
                    <a:bodyPr/>
                    <a:lstStyle/>
                    <a:p>
                      <a:pPr indent="0">
                        <a:buNone/>
                      </a:pPr>
                      <a:r>
                        <a:rPr lang="en-US" sz="1400" b="0" dirty="0">
                          <a:latin typeface="宋体" panose="02010600030101010101" pitchFamily="2" charset="-122"/>
                          <a:ea typeface="宋体" panose="02010600030101010101" pitchFamily="2" charset="-122"/>
                          <a:cs typeface="宋体" panose="02010600030101010101" pitchFamily="2" charset="-122"/>
                        </a:rPr>
                        <a:t>+</a:t>
                      </a:r>
                      <a:r>
                        <a:rPr lang="en-US" sz="1400" b="0" dirty="0" err="1">
                          <a:latin typeface="宋体" panose="02010600030101010101" pitchFamily="2" charset="-122"/>
                          <a:ea typeface="宋体" panose="02010600030101010101" pitchFamily="2" charset="-122"/>
                          <a:cs typeface="宋体" panose="02010600030101010101" pitchFamily="2" charset="-122"/>
                        </a:rPr>
                        <a:t>关系级语境+数据增强+集成（后处理</a:t>
                      </a:r>
                      <a:r>
                        <a:rPr lang="en-US" sz="1400" b="0" dirty="0">
                          <a:latin typeface="宋体" panose="02010600030101010101" pitchFamily="2" charset="-122"/>
                          <a:ea typeface="宋体" panose="02010600030101010101" pitchFamily="2" charset="-122"/>
                          <a:cs typeface="宋体" panose="02010600030101010101" pitchFamily="2" charset="-122"/>
                        </a:rPr>
                        <a:t>）</a:t>
                      </a:r>
                      <a:endParaRPr lang="en-US" altLang="en-US" sz="1400" b="0"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kern="1200">
                          <a:solidFill>
                            <a:schemeClr val="tx1"/>
                          </a:solidFill>
                          <a:latin typeface="宋体" panose="02010600030101010101" pitchFamily="2" charset="-122"/>
                          <a:ea typeface="宋体" panose="02010600030101010101" pitchFamily="2" charset="-122"/>
                          <a:cs typeface="宋体" panose="02010600030101010101" pitchFamily="2" charset="-122"/>
                        </a:rPr>
                        <a:t>9</a:t>
                      </a:r>
                      <a:r>
                        <a:rPr lang="en-US" sz="1400" b="0" kern="1200">
                          <a:solidFill>
                            <a:schemeClr val="tx1"/>
                          </a:solidFill>
                          <a:latin typeface="宋体" panose="02010600030101010101" pitchFamily="2" charset="-122"/>
                          <a:ea typeface="宋体" panose="02010600030101010101" pitchFamily="2" charset="-122"/>
                          <a:cs typeface="Times New Roman" panose="02020603050405020304" pitchFamily="18" charset="0"/>
                        </a:rPr>
                        <a:t>4.71</a:t>
                      </a:r>
                      <a:endParaRPr lang="en-US" altLang="en-US" sz="1400" b="0" kern="12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kern="1200">
                          <a:solidFill>
                            <a:schemeClr val="tx1"/>
                          </a:solidFill>
                          <a:latin typeface="宋体" panose="02010600030101010101" pitchFamily="2" charset="-122"/>
                          <a:ea typeface="宋体" panose="02010600030101010101" pitchFamily="2" charset="-122"/>
                          <a:cs typeface="Times New Roman" panose="02020603050405020304" pitchFamily="18" charset="0"/>
                        </a:rPr>
                        <a:t>87.66</a:t>
                      </a:r>
                      <a:endParaRPr lang="en-US" altLang="en-US" sz="1400" b="0" kern="1200">
                        <a:solidFill>
                          <a:schemeClr val="tx1"/>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kern="1200">
                          <a:solidFill>
                            <a:schemeClr val="tx1"/>
                          </a:solidFill>
                          <a:latin typeface="宋体" panose="02010600030101010101" pitchFamily="2" charset="-122"/>
                          <a:ea typeface="宋体" panose="02010600030101010101" pitchFamily="2" charset="-122"/>
                          <a:cs typeface="Times New Roman" panose="02020603050405020304" pitchFamily="18" charset="0"/>
                        </a:rPr>
                        <a:t>72.36</a:t>
                      </a:r>
                      <a:endParaRPr lang="en-US" altLang="en-US" sz="1400" b="0" kern="1200">
                        <a:solidFill>
                          <a:schemeClr val="tx1"/>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kern="1200" dirty="0">
                          <a:solidFill>
                            <a:schemeClr val="tx1"/>
                          </a:solidFill>
                          <a:latin typeface="宋体" panose="02010600030101010101" pitchFamily="2" charset="-122"/>
                          <a:ea typeface="宋体" panose="02010600030101010101" pitchFamily="2" charset="-122"/>
                          <a:cs typeface="宋体" panose="02010600030101010101" pitchFamily="2" charset="-122"/>
                        </a:rPr>
                        <a:t>6</a:t>
                      </a:r>
                      <a:r>
                        <a:rPr lang="en-US" sz="1400" b="0" kern="1200" dirty="0">
                          <a:solidFill>
                            <a:schemeClr val="tx1"/>
                          </a:solidFill>
                          <a:latin typeface="宋体" panose="02010600030101010101" pitchFamily="2" charset="-122"/>
                          <a:ea typeface="宋体" panose="02010600030101010101" pitchFamily="2" charset="-122"/>
                          <a:cs typeface="Times New Roman" panose="02020603050405020304" pitchFamily="18" charset="0"/>
                        </a:rPr>
                        <a:t>2.00</a:t>
                      </a:r>
                      <a:endParaRPr lang="en-US" altLang="en-US" sz="1400" b="0" kern="1200" dirty="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0899">
                <a:tc>
                  <a:txBody>
                    <a:bodyPr/>
                    <a:lstStyle/>
                    <a:p>
                      <a:pPr indent="0">
                        <a:buNone/>
                      </a:pPr>
                      <a:r>
                        <a:rPr lang="en-US" sz="1400" b="0" dirty="0">
                          <a:latin typeface="宋体" panose="02010600030101010101" pitchFamily="2" charset="-122"/>
                          <a:ea typeface="宋体" panose="02010600030101010101" pitchFamily="2" charset="-122"/>
                          <a:cs typeface="宋体" panose="02010600030101010101" pitchFamily="2" charset="-122"/>
                        </a:rPr>
                        <a:t>+</a:t>
                      </a:r>
                      <a:r>
                        <a:rPr lang="en-US" sz="1400" b="0" dirty="0" err="1">
                          <a:latin typeface="宋体" panose="02010600030101010101" pitchFamily="2" charset="-122"/>
                          <a:ea typeface="宋体" panose="02010600030101010101" pitchFamily="2" charset="-122"/>
                          <a:cs typeface="宋体" panose="02010600030101010101" pitchFamily="2" charset="-122"/>
                        </a:rPr>
                        <a:t>关系级语境+调和三元组表示</a:t>
                      </a:r>
                      <a:endParaRPr lang="en-US" altLang="en-US" sz="1400" b="0"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kern="1200">
                          <a:solidFill>
                            <a:schemeClr val="tx1"/>
                          </a:solidFill>
                          <a:latin typeface="宋体" panose="02010600030101010101" pitchFamily="2" charset="-122"/>
                          <a:ea typeface="宋体" panose="02010600030101010101" pitchFamily="2" charset="-122"/>
                          <a:cs typeface="宋体" panose="02010600030101010101" pitchFamily="2" charset="-122"/>
                        </a:rPr>
                        <a:t>9</a:t>
                      </a:r>
                      <a:r>
                        <a:rPr lang="en-US" sz="1400" b="0" kern="1200">
                          <a:solidFill>
                            <a:schemeClr val="tx1"/>
                          </a:solidFill>
                          <a:latin typeface="宋体" panose="02010600030101010101" pitchFamily="2" charset="-122"/>
                          <a:ea typeface="宋体" panose="02010600030101010101" pitchFamily="2" charset="-122"/>
                          <a:cs typeface="Times New Roman" panose="02020603050405020304" pitchFamily="18" charset="0"/>
                        </a:rPr>
                        <a:t>3.21</a:t>
                      </a:r>
                      <a:endParaRPr lang="en-US" altLang="en-US" sz="1400" b="0" kern="12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kern="1200">
                          <a:solidFill>
                            <a:schemeClr val="tx1"/>
                          </a:solidFill>
                          <a:latin typeface="宋体" panose="02010600030101010101" pitchFamily="2" charset="-122"/>
                          <a:ea typeface="宋体" panose="02010600030101010101" pitchFamily="2" charset="-122"/>
                          <a:cs typeface="宋体" panose="02010600030101010101" pitchFamily="2" charset="-122"/>
                        </a:rPr>
                        <a:t>8</a:t>
                      </a:r>
                      <a:r>
                        <a:rPr lang="en-US" sz="1400" b="0" kern="1200">
                          <a:solidFill>
                            <a:schemeClr val="tx1"/>
                          </a:solidFill>
                          <a:latin typeface="宋体" panose="02010600030101010101" pitchFamily="2" charset="-122"/>
                          <a:ea typeface="宋体" panose="02010600030101010101" pitchFamily="2" charset="-122"/>
                          <a:cs typeface="Times New Roman" panose="02020603050405020304" pitchFamily="18" charset="0"/>
                        </a:rPr>
                        <a:t>5.06</a:t>
                      </a:r>
                      <a:endParaRPr lang="en-US" altLang="en-US" sz="1400" b="0" kern="12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kern="1200">
                          <a:solidFill>
                            <a:schemeClr val="tx1"/>
                          </a:solidFill>
                          <a:latin typeface="宋体" panose="02010600030101010101" pitchFamily="2" charset="-122"/>
                          <a:ea typeface="宋体" panose="02010600030101010101" pitchFamily="2" charset="-122"/>
                          <a:cs typeface="宋体" panose="02010600030101010101" pitchFamily="2" charset="-122"/>
                        </a:rPr>
                        <a:t>6</a:t>
                      </a:r>
                      <a:r>
                        <a:rPr lang="en-US" sz="1400" b="0" kern="1200">
                          <a:solidFill>
                            <a:schemeClr val="tx1"/>
                          </a:solidFill>
                          <a:latin typeface="宋体" panose="02010600030101010101" pitchFamily="2" charset="-122"/>
                          <a:ea typeface="宋体" panose="02010600030101010101" pitchFamily="2" charset="-122"/>
                          <a:cs typeface="Times New Roman" panose="02020603050405020304" pitchFamily="18" charset="0"/>
                        </a:rPr>
                        <a:t>8.13</a:t>
                      </a:r>
                      <a:endParaRPr lang="en-US" altLang="en-US" sz="1400" b="0" kern="12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kern="1200">
                          <a:solidFill>
                            <a:schemeClr val="tx1"/>
                          </a:solidFill>
                          <a:latin typeface="宋体" panose="02010600030101010101" pitchFamily="2" charset="-122"/>
                          <a:ea typeface="宋体" panose="02010600030101010101" pitchFamily="2" charset="-122"/>
                          <a:cs typeface="宋体" panose="02010600030101010101" pitchFamily="2" charset="-122"/>
                        </a:rPr>
                        <a:t>5</a:t>
                      </a:r>
                      <a:r>
                        <a:rPr lang="en-US" sz="1400" b="0" kern="1200">
                          <a:solidFill>
                            <a:schemeClr val="tx1"/>
                          </a:solidFill>
                          <a:latin typeface="宋体" panose="02010600030101010101" pitchFamily="2" charset="-122"/>
                          <a:ea typeface="宋体" panose="02010600030101010101" pitchFamily="2" charset="-122"/>
                          <a:cs typeface="Times New Roman" panose="02020603050405020304" pitchFamily="18" charset="0"/>
                        </a:rPr>
                        <a:t>5.50</a:t>
                      </a:r>
                      <a:endParaRPr lang="en-US" altLang="en-US" sz="1400" b="0" kern="12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50899">
                <a:tc>
                  <a:txBody>
                    <a:bodyPr/>
                    <a:lstStyle/>
                    <a:p>
                      <a:pPr indent="0">
                        <a:buNone/>
                      </a:pPr>
                      <a:r>
                        <a:rPr lang="en-US" sz="1400" b="0" dirty="0">
                          <a:latin typeface="宋体" panose="02010600030101010101" pitchFamily="2" charset="-122"/>
                          <a:ea typeface="宋体" panose="02010600030101010101" pitchFamily="2" charset="-122"/>
                          <a:cs typeface="宋体" panose="02010600030101010101" pitchFamily="2" charset="-122"/>
                        </a:rPr>
                        <a:t>+</a:t>
                      </a:r>
                      <a:r>
                        <a:rPr lang="en-US" sz="1400" b="0" dirty="0" err="1">
                          <a:latin typeface="宋体" panose="02010600030101010101" pitchFamily="2" charset="-122"/>
                          <a:ea typeface="宋体" panose="02010600030101010101" pitchFamily="2" charset="-122"/>
                          <a:cs typeface="宋体" panose="02010600030101010101" pitchFamily="2" charset="-122"/>
                        </a:rPr>
                        <a:t>关系级语境+数据增强+调和三元组表示</a:t>
                      </a:r>
                      <a:endParaRPr lang="en-US" altLang="en-US" sz="1400" b="0"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kern="1200">
                          <a:solidFill>
                            <a:schemeClr val="tx1"/>
                          </a:solidFill>
                          <a:latin typeface="宋体" panose="02010600030101010101" pitchFamily="2" charset="-122"/>
                          <a:ea typeface="宋体" panose="02010600030101010101" pitchFamily="2" charset="-122"/>
                          <a:cs typeface="宋体" panose="02010600030101010101" pitchFamily="2" charset="-122"/>
                        </a:rPr>
                        <a:t>9</a:t>
                      </a:r>
                      <a:r>
                        <a:rPr lang="en-US" sz="1400" b="0" kern="1200">
                          <a:solidFill>
                            <a:schemeClr val="tx1"/>
                          </a:solidFill>
                          <a:latin typeface="宋体" panose="02010600030101010101" pitchFamily="2" charset="-122"/>
                          <a:ea typeface="宋体" panose="02010600030101010101" pitchFamily="2" charset="-122"/>
                          <a:cs typeface="Times New Roman" panose="02020603050405020304" pitchFamily="18" charset="0"/>
                        </a:rPr>
                        <a:t>4.18</a:t>
                      </a:r>
                      <a:endParaRPr lang="en-US" altLang="en-US" sz="1400" b="0" kern="12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kern="1200">
                          <a:solidFill>
                            <a:schemeClr val="tx1"/>
                          </a:solidFill>
                          <a:latin typeface="宋体" panose="02010600030101010101" pitchFamily="2" charset="-122"/>
                          <a:ea typeface="宋体" panose="02010600030101010101" pitchFamily="2" charset="-122"/>
                          <a:cs typeface="宋体" panose="02010600030101010101" pitchFamily="2" charset="-122"/>
                        </a:rPr>
                        <a:t>8</a:t>
                      </a:r>
                      <a:r>
                        <a:rPr lang="en-US" sz="1400" b="0" kern="1200">
                          <a:solidFill>
                            <a:schemeClr val="tx1"/>
                          </a:solidFill>
                          <a:latin typeface="宋体" panose="02010600030101010101" pitchFamily="2" charset="-122"/>
                          <a:ea typeface="宋体" panose="02010600030101010101" pitchFamily="2" charset="-122"/>
                          <a:cs typeface="Times New Roman" panose="02020603050405020304" pitchFamily="18" charset="0"/>
                        </a:rPr>
                        <a:t>6.97</a:t>
                      </a:r>
                      <a:endParaRPr lang="en-US" altLang="en-US" sz="1400" b="0" kern="12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kern="1200">
                          <a:solidFill>
                            <a:schemeClr val="tx1"/>
                          </a:solidFill>
                          <a:latin typeface="宋体" panose="02010600030101010101" pitchFamily="2" charset="-122"/>
                          <a:ea typeface="宋体" panose="02010600030101010101" pitchFamily="2" charset="-122"/>
                          <a:cs typeface="Times New Roman" panose="02020603050405020304" pitchFamily="18" charset="0"/>
                        </a:rPr>
                        <a:t>69.47</a:t>
                      </a:r>
                      <a:endParaRPr lang="en-US" altLang="en-US" sz="1400" b="0" kern="1200">
                        <a:solidFill>
                          <a:schemeClr val="tx1"/>
                        </a:solidFill>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kern="1200">
                          <a:solidFill>
                            <a:schemeClr val="tx1"/>
                          </a:solidFill>
                          <a:latin typeface="宋体" panose="02010600030101010101" pitchFamily="2" charset="-122"/>
                          <a:ea typeface="宋体" panose="02010600030101010101" pitchFamily="2" charset="-122"/>
                          <a:cs typeface="宋体" panose="02010600030101010101" pitchFamily="2" charset="-122"/>
                        </a:rPr>
                        <a:t>5</a:t>
                      </a:r>
                      <a:r>
                        <a:rPr lang="en-US" sz="1400" b="0" kern="1200">
                          <a:solidFill>
                            <a:schemeClr val="tx1"/>
                          </a:solidFill>
                          <a:latin typeface="宋体" panose="02010600030101010101" pitchFamily="2" charset="-122"/>
                          <a:ea typeface="宋体" panose="02010600030101010101" pitchFamily="2" charset="-122"/>
                          <a:cs typeface="Times New Roman" panose="02020603050405020304" pitchFamily="18" charset="0"/>
                        </a:rPr>
                        <a:t>8.00</a:t>
                      </a:r>
                      <a:endParaRPr lang="en-US" altLang="en-US" sz="1400" b="0" kern="12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676349">
                <a:tc>
                  <a:txBody>
                    <a:bodyPr/>
                    <a:lstStyle/>
                    <a:p>
                      <a:pPr indent="0">
                        <a:buNone/>
                      </a:pPr>
                      <a:r>
                        <a:rPr lang="en-US" sz="1400" b="0" dirty="0">
                          <a:latin typeface="宋体" panose="02010600030101010101" pitchFamily="2" charset="-122"/>
                          <a:ea typeface="宋体" panose="02010600030101010101" pitchFamily="2" charset="-122"/>
                          <a:cs typeface="宋体" panose="02010600030101010101" pitchFamily="2" charset="-122"/>
                        </a:rPr>
                        <a:t>+</a:t>
                      </a:r>
                      <a:r>
                        <a:rPr lang="en-US" sz="1400" b="0" dirty="0" err="1">
                          <a:latin typeface="宋体" panose="02010600030101010101" pitchFamily="2" charset="-122"/>
                          <a:ea typeface="宋体" panose="02010600030101010101" pitchFamily="2" charset="-122"/>
                          <a:cs typeface="宋体" panose="02010600030101010101" pitchFamily="2" charset="-122"/>
                        </a:rPr>
                        <a:t>关系级语境+数据增强+调和三元组表示+集成（后处理</a:t>
                      </a:r>
                      <a:r>
                        <a:rPr lang="en-US" sz="1400" b="0" dirty="0">
                          <a:latin typeface="宋体" panose="02010600030101010101" pitchFamily="2" charset="-122"/>
                          <a:ea typeface="宋体" panose="02010600030101010101" pitchFamily="2" charset="-122"/>
                          <a:cs typeface="宋体" panose="02010600030101010101" pitchFamily="2" charset="-122"/>
                        </a:rPr>
                        <a:t>）</a:t>
                      </a:r>
                      <a:endParaRPr lang="en-US" altLang="en-US" sz="1400" b="0"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kern="1200" dirty="0">
                          <a:solidFill>
                            <a:schemeClr val="tx1"/>
                          </a:solidFill>
                          <a:latin typeface="宋体" panose="02010600030101010101" pitchFamily="2" charset="-122"/>
                          <a:ea typeface="宋体" panose="02010600030101010101" pitchFamily="2" charset="-122"/>
                          <a:cs typeface="宋体" panose="02010600030101010101" pitchFamily="2" charset="-122"/>
                        </a:rPr>
                        <a:t>9</a:t>
                      </a:r>
                      <a:r>
                        <a:rPr lang="en-US" sz="1400" b="0" kern="1200" dirty="0">
                          <a:solidFill>
                            <a:schemeClr val="tx1"/>
                          </a:solidFill>
                          <a:latin typeface="宋体" panose="02010600030101010101" pitchFamily="2" charset="-122"/>
                          <a:ea typeface="宋体" panose="02010600030101010101" pitchFamily="2" charset="-122"/>
                          <a:cs typeface="Times New Roman" panose="02020603050405020304" pitchFamily="18" charset="0"/>
                        </a:rPr>
                        <a:t>5.04</a:t>
                      </a:r>
                      <a:endParaRPr lang="en-US" altLang="en-US" sz="1400" b="0" kern="1200" dirty="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kern="1200" dirty="0">
                          <a:solidFill>
                            <a:schemeClr val="tx1"/>
                          </a:solidFill>
                          <a:latin typeface="宋体" panose="02010600030101010101" pitchFamily="2" charset="-122"/>
                          <a:ea typeface="宋体" panose="02010600030101010101" pitchFamily="2" charset="-122"/>
                          <a:cs typeface="宋体" panose="02010600030101010101" pitchFamily="2" charset="-122"/>
                        </a:rPr>
                        <a:t>8</a:t>
                      </a:r>
                      <a:r>
                        <a:rPr lang="en-US" sz="1400" b="0" kern="1200" dirty="0">
                          <a:solidFill>
                            <a:schemeClr val="tx1"/>
                          </a:solidFill>
                          <a:latin typeface="宋体" panose="02010600030101010101" pitchFamily="2" charset="-122"/>
                          <a:ea typeface="宋体" panose="02010600030101010101" pitchFamily="2" charset="-122"/>
                          <a:cs typeface="Times New Roman" panose="02020603050405020304" pitchFamily="18" charset="0"/>
                        </a:rPr>
                        <a:t>8.43</a:t>
                      </a:r>
                      <a:endParaRPr lang="en-US" altLang="en-US" sz="1400" b="0" kern="1200" dirty="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kern="1200">
                          <a:solidFill>
                            <a:schemeClr val="tx1"/>
                          </a:solidFill>
                          <a:latin typeface="宋体" panose="02010600030101010101" pitchFamily="2" charset="-122"/>
                          <a:ea typeface="宋体" panose="02010600030101010101" pitchFamily="2" charset="-122"/>
                          <a:cs typeface="宋体" panose="02010600030101010101" pitchFamily="2" charset="-122"/>
                        </a:rPr>
                        <a:t>7</a:t>
                      </a:r>
                      <a:r>
                        <a:rPr lang="en-US" sz="1400" b="0" kern="1200">
                          <a:solidFill>
                            <a:schemeClr val="tx1"/>
                          </a:solidFill>
                          <a:latin typeface="宋体" panose="02010600030101010101" pitchFamily="2" charset="-122"/>
                          <a:ea typeface="宋体" panose="02010600030101010101" pitchFamily="2" charset="-122"/>
                          <a:cs typeface="Times New Roman" panose="02020603050405020304" pitchFamily="18" charset="0"/>
                        </a:rPr>
                        <a:t>8.26</a:t>
                      </a:r>
                      <a:endParaRPr lang="en-US" altLang="en-US" sz="1400" b="0" kern="120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kern="1200" dirty="0">
                          <a:solidFill>
                            <a:schemeClr val="tx1"/>
                          </a:solidFill>
                          <a:latin typeface="宋体" panose="02010600030101010101" pitchFamily="2" charset="-122"/>
                          <a:ea typeface="宋体" panose="02010600030101010101" pitchFamily="2" charset="-122"/>
                          <a:cs typeface="宋体" panose="02010600030101010101" pitchFamily="2" charset="-122"/>
                        </a:rPr>
                        <a:t>6</a:t>
                      </a:r>
                      <a:r>
                        <a:rPr lang="en-US" sz="1400" b="0" kern="1200" dirty="0">
                          <a:solidFill>
                            <a:schemeClr val="tx1"/>
                          </a:solidFill>
                          <a:latin typeface="宋体" panose="02010600030101010101" pitchFamily="2" charset="-122"/>
                          <a:ea typeface="宋体" panose="02010600030101010101" pitchFamily="2" charset="-122"/>
                          <a:cs typeface="Times New Roman" panose="02020603050405020304" pitchFamily="18" charset="0"/>
                        </a:rPr>
                        <a:t>6.00</a:t>
                      </a:r>
                      <a:endParaRPr lang="en-US" altLang="en-US" sz="1400" b="0" kern="1200" dirty="0">
                        <a:solidFill>
                          <a:schemeClr val="tx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6" name="文本框 5">
            <a:extLst>
              <a:ext uri="{FF2B5EF4-FFF2-40B4-BE49-F238E27FC236}">
                <a16:creationId xmlns:a16="http://schemas.microsoft.com/office/drawing/2014/main" id="{53E9A03A-C330-E7CD-1136-3D0CF1E50407}"/>
              </a:ext>
            </a:extLst>
          </p:cNvPr>
          <p:cNvSpPr txBox="1"/>
          <p:nvPr>
            <p:custDataLst>
              <p:tags r:id="rId2"/>
            </p:custDataLst>
          </p:nvPr>
        </p:nvSpPr>
        <p:spPr>
          <a:xfrm>
            <a:off x="6372200" y="1437349"/>
            <a:ext cx="2243455" cy="1822450"/>
          </a:xfrm>
          <a:prstGeom prst="rect">
            <a:avLst/>
          </a:prstGeom>
          <a:noFill/>
        </p:spPr>
        <p:txBody>
          <a:bodyPr wrap="square" rtlCol="0" anchor="t">
            <a:spAutoFit/>
          </a:bodyPr>
          <a:lstStyle/>
          <a:p>
            <a:pPr indent="0">
              <a:lnSpc>
                <a:spcPct val="125000"/>
              </a:lnSpc>
              <a:spcAft>
                <a:spcPts val="600"/>
              </a:spcAft>
              <a:buFont typeface="Wingdings" panose="05000000000000000000" pitchFamily="2" charset="2"/>
              <a:buNone/>
            </a:pPr>
            <a:r>
              <a:rPr lang="zh-CN" b="1" dirty="0">
                <a:latin typeface="Calibri" panose="020F0502020204030204" charset="0"/>
                <a:ea typeface="微软雅黑" panose="020B0503020204020204" pitchFamily="34" charset="-122"/>
                <a:sym typeface="+mn-ea"/>
              </a:rPr>
              <a:t>生成式方法能很灵活地在多个阶段融入多种信息，并很好地生成我们想要的复杂信息</a:t>
            </a:r>
          </a:p>
        </p:txBody>
      </p:sp>
    </p:spTree>
    <p:extLst>
      <p:ext uri="{BB962C8B-B14F-4D97-AF65-F5344CB8AC3E}">
        <p14:creationId xmlns:p14="http://schemas.microsoft.com/office/powerpoint/2010/main" val="693875950"/>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2"/>
          <p:cNvSpPr txBox="1"/>
          <p:nvPr/>
        </p:nvSpPr>
        <p:spPr>
          <a:xfrm>
            <a:off x="1139952" y="3460640"/>
            <a:ext cx="3131748" cy="1501500"/>
          </a:xfrm>
          <a:prstGeom prst="rect">
            <a:avLst/>
          </a:prstGeom>
        </p:spPr>
        <p:txBody>
          <a:bodyPr vert="horz" lIns="76267" tIns="38133" rIns="76267" bIns="38133"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endParaRPr lang="zh-CN" altLang="en-US" sz="2335" dirty="0"/>
          </a:p>
        </p:txBody>
      </p:sp>
      <p:sp>
        <p:nvSpPr>
          <p:cNvPr id="3" name="内容占位符 2"/>
          <p:cNvSpPr>
            <a:spLocks noGrp="1"/>
          </p:cNvSpPr>
          <p:nvPr>
            <p:ph idx="1"/>
          </p:nvPr>
        </p:nvSpPr>
        <p:spPr>
          <a:xfrm>
            <a:off x="1208640" y="2571848"/>
            <a:ext cx="6726721" cy="2089991"/>
          </a:xfrm>
        </p:spPr>
        <p:txBody>
          <a:bodyPr>
            <a:normAutofit/>
          </a:bodyPr>
          <a:lstStyle/>
          <a:p>
            <a:pPr marL="0" indent="0" algn="ctr">
              <a:buNone/>
            </a:pPr>
            <a:r>
              <a:rPr kumimoji="1" lang="en-US" altLang="zh-CN" sz="5340" dirty="0"/>
              <a:t>Thanks!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3" cstate="print">
            <a:extLst>
              <a:ext uri="{28A0092B-C50C-407E-A947-70E740481C1C}">
                <a14:useLocalDpi xmlns:a14="http://schemas.microsoft.com/office/drawing/2010/main" val="0"/>
              </a:ext>
            </a:extLst>
          </a:blip>
          <a:srcRect r="47545"/>
          <a:stretch>
            <a:fillRect/>
          </a:stretch>
        </p:blipFill>
        <p:spPr>
          <a:xfrm>
            <a:off x="2607945" y="883285"/>
            <a:ext cx="4626610" cy="2933065"/>
          </a:xfrm>
          <a:prstGeom prst="rect">
            <a:avLst/>
          </a:prstGeom>
        </p:spPr>
      </p:pic>
      <p:pic>
        <p:nvPicPr>
          <p:cNvPr id="8" name="图片 7"/>
          <p:cNvPicPr>
            <a:picLocks noChangeAspect="1"/>
          </p:cNvPicPr>
          <p:nvPr/>
        </p:nvPicPr>
        <p:blipFill>
          <a:blip r:embed="rId4"/>
          <a:stretch>
            <a:fillRect/>
          </a:stretch>
        </p:blipFill>
        <p:spPr>
          <a:xfrm>
            <a:off x="2442943" y="4013759"/>
            <a:ext cx="2592288" cy="885601"/>
          </a:xfrm>
          <a:prstGeom prst="rect">
            <a:avLst/>
          </a:prstGeom>
        </p:spPr>
      </p:pic>
      <p:sp>
        <p:nvSpPr>
          <p:cNvPr id="13" name="文本框 12"/>
          <p:cNvSpPr txBox="1"/>
          <p:nvPr/>
        </p:nvSpPr>
        <p:spPr>
          <a:xfrm>
            <a:off x="2514698" y="4975683"/>
            <a:ext cx="2592288" cy="337185"/>
          </a:xfrm>
          <a:prstGeom prst="rect">
            <a:avLst/>
          </a:prstGeom>
          <a:noFill/>
        </p:spPr>
        <p:txBody>
          <a:bodyPr wrap="square">
            <a:spAutoFit/>
          </a:bodyPr>
          <a:lstStyle/>
          <a:p>
            <a:pPr algn="ctr"/>
            <a:r>
              <a:rPr lang="zh-CN" altLang="en-US" sz="1600" dirty="0">
                <a:latin typeface="+mj-lt"/>
                <a:ea typeface="微软雅黑" panose="020B0503020204020204" pitchFamily="34" charset="-122"/>
              </a:rPr>
              <a:t>实体出现数量预测损失</a:t>
            </a:r>
          </a:p>
        </p:txBody>
      </p:sp>
      <p:cxnSp>
        <p:nvCxnSpPr>
          <p:cNvPr id="15" name="直接连接符 14"/>
          <p:cNvCxnSpPr>
            <a:stCxn id="8" idx="0"/>
          </p:cNvCxnSpPr>
          <p:nvPr/>
        </p:nvCxnSpPr>
        <p:spPr>
          <a:xfrm flipV="1">
            <a:off x="3738963" y="3172385"/>
            <a:ext cx="687070" cy="841375"/>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20" idx="0"/>
          </p:cNvCxnSpPr>
          <p:nvPr/>
        </p:nvCxnSpPr>
        <p:spPr>
          <a:xfrm flipH="1" flipV="1">
            <a:off x="4649708" y="3172384"/>
            <a:ext cx="2080895" cy="86614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pic>
        <p:nvPicPr>
          <p:cNvPr id="20" name="图片 19"/>
          <p:cNvPicPr>
            <a:picLocks noChangeAspect="1"/>
          </p:cNvPicPr>
          <p:nvPr/>
        </p:nvPicPr>
        <p:blipFill rotWithShape="1">
          <a:blip r:embed="rId5"/>
          <a:srcRect t="5434"/>
          <a:stretch>
            <a:fillRect/>
          </a:stretch>
        </p:blipFill>
        <p:spPr>
          <a:xfrm>
            <a:off x="5642138" y="4038671"/>
            <a:ext cx="2176159" cy="864097"/>
          </a:xfrm>
          <a:prstGeom prst="rect">
            <a:avLst/>
          </a:prstGeom>
        </p:spPr>
      </p:pic>
      <p:sp>
        <p:nvSpPr>
          <p:cNvPr id="29" name="文本框 28"/>
          <p:cNvSpPr txBox="1"/>
          <p:nvPr/>
        </p:nvSpPr>
        <p:spPr>
          <a:xfrm>
            <a:off x="5690870" y="4975683"/>
            <a:ext cx="2078990" cy="337185"/>
          </a:xfrm>
          <a:prstGeom prst="rect">
            <a:avLst/>
          </a:prstGeom>
          <a:noFill/>
        </p:spPr>
        <p:txBody>
          <a:bodyPr wrap="square">
            <a:spAutoFit/>
          </a:bodyPr>
          <a:lstStyle/>
          <a:p>
            <a:pPr algn="ctr"/>
            <a:r>
              <a:rPr lang="zh-CN" altLang="en-US" sz="1600" dirty="0">
                <a:latin typeface="+mj-lt"/>
                <a:ea typeface="微软雅黑" panose="020B0503020204020204" pitchFamily="34" charset="-122"/>
              </a:rPr>
              <a:t>实体部位分类损失</a:t>
            </a:r>
          </a:p>
        </p:txBody>
      </p:sp>
      <p:sp>
        <p:nvSpPr>
          <p:cNvPr id="4" name="Title 1"/>
          <p:cNvSpPr>
            <a:spLocks noGrp="1"/>
          </p:cNvSpPr>
          <p:nvPr>
            <p:ph type="title"/>
          </p:nvPr>
        </p:nvSpPr>
        <p:spPr/>
        <p:txBody>
          <a:bodyPr>
            <a:noAutofit/>
          </a:bodyPr>
          <a:lstStyle/>
          <a:p>
            <a:r>
              <a:rPr lang="en-US" altLang="zh-CN" sz="3000" kern="0" dirty="0" err="1">
                <a:cs typeface="Arial" panose="020B0604020202020204" pitchFamily="34" charset="0"/>
              </a:rPr>
              <a:t>SetGNER-</a:t>
            </a:r>
            <a:r>
              <a:rPr lang="zh-CN" altLang="en-US" sz="3000" kern="0" dirty="0" err="1">
                <a:cs typeface="Arial" panose="020B0604020202020204" pitchFamily="34" charset="0"/>
              </a:rPr>
              <a:t>多任务联合学习</a:t>
            </a:r>
          </a:p>
        </p:txBody>
      </p:sp>
      <p:sp>
        <p:nvSpPr>
          <p:cNvPr id="5" name="文本框 4"/>
          <p:cNvSpPr txBox="1"/>
          <p:nvPr/>
        </p:nvSpPr>
        <p:spPr>
          <a:xfrm>
            <a:off x="467360" y="2165985"/>
            <a:ext cx="1960880" cy="398780"/>
          </a:xfrm>
          <a:prstGeom prst="rect">
            <a:avLst/>
          </a:prstGeom>
          <a:noFill/>
        </p:spPr>
        <p:txBody>
          <a:bodyPr wrap="none" rtlCol="0" anchor="t">
            <a:spAutoFit/>
          </a:bodyPr>
          <a:lstStyle/>
          <a:p>
            <a:r>
              <a:rPr lang="zh-CN" altLang="en-US" sz="2000" b="1" dirty="0">
                <a:latin typeface="+mj-lt"/>
                <a:ea typeface="微软雅黑" panose="020B0503020204020204" pitchFamily="34" charset="-122"/>
                <a:sym typeface="+mn-ea"/>
              </a:rPr>
              <a:t>实体检测器部分</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r>
              <a:rPr lang="en-US" altLang="zh-CN" sz="3000" kern="0" dirty="0" err="1">
                <a:cs typeface="Arial" panose="020B0604020202020204" pitchFamily="34" charset="0"/>
              </a:rPr>
              <a:t>SetGNER-</a:t>
            </a:r>
            <a:r>
              <a:rPr lang="zh-CN" altLang="en-US" sz="3000" kern="0" dirty="0" err="1">
                <a:cs typeface="Arial" panose="020B0604020202020204" pitchFamily="34" charset="0"/>
              </a:rPr>
              <a:t>多任务联合学习</a:t>
            </a:r>
          </a:p>
        </p:txBody>
      </p:sp>
      <p:sp>
        <p:nvSpPr>
          <p:cNvPr id="5" name="文本框 4"/>
          <p:cNvSpPr txBox="1"/>
          <p:nvPr/>
        </p:nvSpPr>
        <p:spPr>
          <a:xfrm>
            <a:off x="467360" y="2165985"/>
            <a:ext cx="1271905" cy="706755"/>
          </a:xfrm>
          <a:prstGeom prst="rect">
            <a:avLst/>
          </a:prstGeom>
          <a:noFill/>
        </p:spPr>
        <p:txBody>
          <a:bodyPr wrap="square" rtlCol="0" anchor="t">
            <a:spAutoFit/>
          </a:bodyPr>
          <a:lstStyle/>
          <a:p>
            <a:r>
              <a:rPr lang="zh-CN" altLang="en-US" sz="2000" b="1" dirty="0">
                <a:latin typeface="+mj-lt"/>
                <a:ea typeface="微软雅黑" panose="020B0503020204020204" pitchFamily="34" charset="-122"/>
                <a:sym typeface="+mn-ea"/>
              </a:rPr>
              <a:t>并行生成器部分</a:t>
            </a:r>
          </a:p>
        </p:txBody>
      </p:sp>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r="47545"/>
          <a:stretch>
            <a:fillRect/>
          </a:stretch>
        </p:blipFill>
        <p:spPr>
          <a:xfrm>
            <a:off x="1668302" y="916996"/>
            <a:ext cx="4626830" cy="3059353"/>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2243" y="1483787"/>
            <a:ext cx="1996221" cy="2020271"/>
          </a:xfrm>
          <a:prstGeom prst="rect">
            <a:avLst/>
          </a:prstGeom>
        </p:spPr>
      </p:pic>
      <p:cxnSp>
        <p:nvCxnSpPr>
          <p:cNvPr id="30" name="直接连接符 29"/>
          <p:cNvCxnSpPr>
            <a:stCxn id="36" idx="0"/>
          </p:cNvCxnSpPr>
          <p:nvPr/>
        </p:nvCxnSpPr>
        <p:spPr>
          <a:xfrm flipV="1">
            <a:off x="3811615" y="3651861"/>
            <a:ext cx="1336040" cy="71501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pic>
        <p:nvPicPr>
          <p:cNvPr id="34" name="图片 33"/>
          <p:cNvPicPr>
            <a:picLocks noChangeAspect="1"/>
          </p:cNvPicPr>
          <p:nvPr/>
        </p:nvPicPr>
        <p:blipFill rotWithShape="1">
          <a:blip r:embed="rId5"/>
          <a:srcRect/>
          <a:stretch>
            <a:fillRect/>
          </a:stretch>
        </p:blipFill>
        <p:spPr>
          <a:xfrm>
            <a:off x="6170192" y="4377680"/>
            <a:ext cx="1728193" cy="488517"/>
          </a:xfrm>
          <a:prstGeom prst="rect">
            <a:avLst/>
          </a:prstGeom>
        </p:spPr>
      </p:pic>
      <p:pic>
        <p:nvPicPr>
          <p:cNvPr id="36" name="图片 35"/>
          <p:cNvPicPr>
            <a:picLocks noChangeAspect="1"/>
          </p:cNvPicPr>
          <p:nvPr/>
        </p:nvPicPr>
        <p:blipFill rotWithShape="1">
          <a:blip r:embed="rId6"/>
          <a:srcRect/>
          <a:stretch>
            <a:fillRect/>
          </a:stretch>
        </p:blipFill>
        <p:spPr>
          <a:xfrm>
            <a:off x="2947518" y="4366871"/>
            <a:ext cx="1728193" cy="497432"/>
          </a:xfrm>
          <a:prstGeom prst="rect">
            <a:avLst/>
          </a:prstGeom>
        </p:spPr>
      </p:pic>
      <p:cxnSp>
        <p:nvCxnSpPr>
          <p:cNvPr id="17" name="直接连接符 16"/>
          <p:cNvCxnSpPr>
            <a:stCxn id="34" idx="0"/>
          </p:cNvCxnSpPr>
          <p:nvPr/>
        </p:nvCxnSpPr>
        <p:spPr>
          <a:xfrm flipH="1" flipV="1">
            <a:off x="5219459" y="3651875"/>
            <a:ext cx="1814830" cy="725805"/>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a:cxnSpLocks/>
            <a:stCxn id="34" idx="0"/>
            <a:endCxn id="3" idx="2"/>
          </p:cNvCxnSpPr>
          <p:nvPr/>
        </p:nvCxnSpPr>
        <p:spPr>
          <a:xfrm flipV="1">
            <a:off x="7034289" y="3504058"/>
            <a:ext cx="716065" cy="873622"/>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2915920" y="4938395"/>
            <a:ext cx="1591945" cy="337185"/>
          </a:xfrm>
          <a:prstGeom prst="rect">
            <a:avLst/>
          </a:prstGeom>
          <a:noFill/>
        </p:spPr>
        <p:txBody>
          <a:bodyPr wrap="square">
            <a:spAutoFit/>
          </a:bodyPr>
          <a:lstStyle/>
          <a:p>
            <a:pPr algn="ctr"/>
            <a:r>
              <a:rPr lang="zh-CN" altLang="en-US" sz="1600" dirty="0">
                <a:latin typeface="+mj-lt"/>
                <a:ea typeface="微软雅黑" panose="020B0503020204020204" pitchFamily="34" charset="-122"/>
              </a:rPr>
              <a:t>正向生成损失</a:t>
            </a:r>
          </a:p>
        </p:txBody>
      </p:sp>
      <p:sp>
        <p:nvSpPr>
          <p:cNvPr id="32" name="文本框 31"/>
          <p:cNvSpPr txBox="1"/>
          <p:nvPr/>
        </p:nvSpPr>
        <p:spPr>
          <a:xfrm>
            <a:off x="6098540" y="4938395"/>
            <a:ext cx="1871345" cy="337185"/>
          </a:xfrm>
          <a:prstGeom prst="rect">
            <a:avLst/>
          </a:prstGeom>
          <a:noFill/>
        </p:spPr>
        <p:txBody>
          <a:bodyPr wrap="square">
            <a:spAutoFit/>
          </a:bodyPr>
          <a:lstStyle/>
          <a:p>
            <a:pPr algn="ctr"/>
            <a:r>
              <a:rPr lang="zh-CN" altLang="en-US" sz="1600" dirty="0">
                <a:latin typeface="+mj-lt"/>
                <a:ea typeface="微软雅黑" panose="020B0503020204020204" pitchFamily="34" charset="-122"/>
              </a:rPr>
              <a:t>反向生成损失</a:t>
            </a:r>
            <a:endParaRPr lang="zh-CN" altLang="en-US" sz="1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r>
              <a:rPr lang="en-US" altLang="zh-CN" sz="3000" kern="0" dirty="0" err="1">
                <a:cs typeface="Arial" panose="020B0604020202020204" pitchFamily="34" charset="0"/>
              </a:rPr>
              <a:t>SetGNER</a:t>
            </a:r>
            <a:r>
              <a:rPr lang="en-US" altLang="zh-CN" sz="3000" kern="0" dirty="0">
                <a:cs typeface="Arial" panose="020B0604020202020204" pitchFamily="34" charset="0"/>
              </a:rPr>
              <a:t>-</a:t>
            </a:r>
            <a:r>
              <a:rPr lang="zh-CN" altLang="en-US" sz="3000" kern="0" dirty="0">
                <a:cs typeface="Arial" panose="020B0604020202020204" pitchFamily="34" charset="0"/>
              </a:rPr>
              <a:t>自适应</a:t>
            </a:r>
            <a:r>
              <a:rPr lang="en-US" altLang="zh-CN" sz="3000" kern="0" dirty="0">
                <a:cs typeface="Arial" panose="020B0604020202020204" pitchFamily="34" charset="0"/>
              </a:rPr>
              <a:t>Beam Search</a:t>
            </a:r>
            <a:endParaRPr lang="zh-CN" altLang="en-US" sz="3000" kern="0" dirty="0">
              <a:cs typeface="Arial" panose="020B0604020202020204" pitchFamily="34" charset="0"/>
            </a:endParaRPr>
          </a:p>
        </p:txBody>
      </p:sp>
      <p:pic>
        <p:nvPicPr>
          <p:cNvPr id="7" name="图片 6">
            <a:extLst>
              <a:ext uri="{FF2B5EF4-FFF2-40B4-BE49-F238E27FC236}">
                <a16:creationId xmlns:a16="http://schemas.microsoft.com/office/drawing/2014/main" id="{81D26167-0EA3-F9A7-4C5E-2DF21420E5DD}"/>
              </a:ext>
            </a:extLst>
          </p:cNvPr>
          <p:cNvPicPr>
            <a:picLocks noChangeAspect="1"/>
          </p:cNvPicPr>
          <p:nvPr/>
        </p:nvPicPr>
        <p:blipFill>
          <a:blip r:embed="rId3"/>
          <a:stretch>
            <a:fillRect/>
          </a:stretch>
        </p:blipFill>
        <p:spPr>
          <a:xfrm>
            <a:off x="2228367" y="915665"/>
            <a:ext cx="4687266" cy="3430196"/>
          </a:xfrm>
          <a:prstGeom prst="rect">
            <a:avLst/>
          </a:prstGeom>
        </p:spPr>
      </p:pic>
      <p:pic>
        <p:nvPicPr>
          <p:cNvPr id="9" name="图片 8">
            <a:extLst>
              <a:ext uri="{FF2B5EF4-FFF2-40B4-BE49-F238E27FC236}">
                <a16:creationId xmlns:a16="http://schemas.microsoft.com/office/drawing/2014/main" id="{4D11F13C-33EB-A7A7-07CC-D5ECB28C2935}"/>
              </a:ext>
            </a:extLst>
          </p:cNvPr>
          <p:cNvPicPr>
            <a:picLocks noChangeAspect="1"/>
          </p:cNvPicPr>
          <p:nvPr/>
        </p:nvPicPr>
        <p:blipFill>
          <a:blip r:embed="rId4"/>
          <a:stretch>
            <a:fillRect/>
          </a:stretch>
        </p:blipFill>
        <p:spPr>
          <a:xfrm>
            <a:off x="3923928" y="4387293"/>
            <a:ext cx="2206218" cy="594244"/>
          </a:xfrm>
          <a:prstGeom prst="rect">
            <a:avLst/>
          </a:prstGeom>
        </p:spPr>
      </p:pic>
      <p:sp>
        <p:nvSpPr>
          <p:cNvPr id="11" name="文本框 10">
            <a:extLst>
              <a:ext uri="{FF2B5EF4-FFF2-40B4-BE49-F238E27FC236}">
                <a16:creationId xmlns:a16="http://schemas.microsoft.com/office/drawing/2014/main" id="{70B3C93F-8B4E-1945-4CBF-7D34E89B211E}"/>
              </a:ext>
            </a:extLst>
          </p:cNvPr>
          <p:cNvSpPr txBox="1"/>
          <p:nvPr/>
        </p:nvSpPr>
        <p:spPr>
          <a:xfrm>
            <a:off x="395536" y="4345861"/>
            <a:ext cx="4572000" cy="338554"/>
          </a:xfrm>
          <a:prstGeom prst="rect">
            <a:avLst/>
          </a:prstGeom>
          <a:noFill/>
        </p:spPr>
        <p:txBody>
          <a:bodyPr wrap="square">
            <a:spAutoFit/>
          </a:bodyPr>
          <a:lstStyle/>
          <a:p>
            <a:r>
              <a:rPr lang="zh-CN" altLang="en-US" sz="1600" dirty="0">
                <a:latin typeface="+mj-lt"/>
                <a:ea typeface="微软雅黑" panose="020B0503020204020204" pitchFamily="34" charset="-122"/>
              </a:rPr>
              <a:t>以所有检测到的实体头作为初始序列：</a:t>
            </a:r>
            <a:endParaRPr lang="zh-CN" altLang="en-US" sz="1600" dirty="0"/>
          </a:p>
        </p:txBody>
      </p:sp>
      <p:sp>
        <p:nvSpPr>
          <p:cNvPr id="12" name="文本框 11">
            <a:extLst>
              <a:ext uri="{FF2B5EF4-FFF2-40B4-BE49-F238E27FC236}">
                <a16:creationId xmlns:a16="http://schemas.microsoft.com/office/drawing/2014/main" id="{24109049-F0CE-451F-5160-AD7093EAA4F9}"/>
              </a:ext>
            </a:extLst>
          </p:cNvPr>
          <p:cNvSpPr txBox="1"/>
          <p:nvPr/>
        </p:nvSpPr>
        <p:spPr>
          <a:xfrm>
            <a:off x="395536" y="5055886"/>
            <a:ext cx="6192688" cy="338554"/>
          </a:xfrm>
          <a:prstGeom prst="rect">
            <a:avLst/>
          </a:prstGeom>
          <a:noFill/>
        </p:spPr>
        <p:txBody>
          <a:bodyPr wrap="square">
            <a:spAutoFit/>
          </a:bodyPr>
          <a:lstStyle/>
          <a:p>
            <a:r>
              <a:rPr lang="zh-CN" altLang="en-US" sz="1600" dirty="0">
                <a:latin typeface="+mj-lt"/>
                <a:ea typeface="微软雅黑" panose="020B0503020204020204" pitchFamily="34" charset="-122"/>
              </a:rPr>
              <a:t>以预测对应实体数量作为</a:t>
            </a:r>
            <a:r>
              <a:rPr lang="en-US" altLang="zh-CN" sz="1600" dirty="0">
                <a:latin typeface="+mj-lt"/>
                <a:ea typeface="微软雅黑" panose="020B0503020204020204" pitchFamily="34" charset="-122"/>
              </a:rPr>
              <a:t>Beam size</a:t>
            </a:r>
            <a:r>
              <a:rPr lang="zh-CN" altLang="en-US" sz="1600" dirty="0">
                <a:latin typeface="+mj-lt"/>
                <a:ea typeface="微软雅黑" panose="020B0503020204020204" pitchFamily="34" charset="-122"/>
              </a:rPr>
              <a:t>（                                ）进行生成。</a:t>
            </a:r>
            <a:endParaRPr lang="zh-CN" altLang="en-US" sz="1600" dirty="0"/>
          </a:p>
        </p:txBody>
      </p:sp>
      <p:pic>
        <p:nvPicPr>
          <p:cNvPr id="14" name="图片 13">
            <a:extLst>
              <a:ext uri="{FF2B5EF4-FFF2-40B4-BE49-F238E27FC236}">
                <a16:creationId xmlns:a16="http://schemas.microsoft.com/office/drawing/2014/main" id="{3AAC8B0D-4202-0AED-BE3F-174A679F5F9A}"/>
              </a:ext>
            </a:extLst>
          </p:cNvPr>
          <p:cNvPicPr>
            <a:picLocks noChangeAspect="1"/>
          </p:cNvPicPr>
          <p:nvPr/>
        </p:nvPicPr>
        <p:blipFill>
          <a:blip r:embed="rId5"/>
          <a:stretch>
            <a:fillRect/>
          </a:stretch>
        </p:blipFill>
        <p:spPr>
          <a:xfrm>
            <a:off x="3744000" y="5084181"/>
            <a:ext cx="1501270" cy="281964"/>
          </a:xfrm>
          <a:prstGeom prst="rect">
            <a:avLst/>
          </a:prstGeom>
        </p:spPr>
      </p:pic>
    </p:spTree>
    <p:extLst>
      <p:ext uri="{BB962C8B-B14F-4D97-AF65-F5344CB8AC3E}">
        <p14:creationId xmlns:p14="http://schemas.microsoft.com/office/powerpoint/2010/main" val="159692704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stretch>
            <a:fillRect/>
          </a:stretch>
        </p:blipFill>
        <p:spPr>
          <a:xfrm>
            <a:off x="781474" y="1059742"/>
            <a:ext cx="7723927" cy="3388143"/>
          </a:xfrm>
          <a:prstGeom prst="rect">
            <a:avLst/>
          </a:prstGeom>
        </p:spPr>
      </p:pic>
      <p:sp>
        <p:nvSpPr>
          <p:cNvPr id="3" name="标题 2"/>
          <p:cNvSpPr>
            <a:spLocks noGrp="1"/>
          </p:cNvSpPr>
          <p:nvPr>
            <p:ph type="title"/>
          </p:nvPr>
        </p:nvSpPr>
        <p:spPr/>
        <p:txBody>
          <a:bodyPr>
            <a:normAutofit/>
          </a:bodyPr>
          <a:lstStyle/>
          <a:p>
            <a:r>
              <a:rPr lang="en-US" altLang="zh-CN" sz="3000" kern="0" dirty="0" err="1">
                <a:cs typeface="Arial" panose="020B0604020202020204" pitchFamily="34" charset="0"/>
                <a:sym typeface="+mn-ea"/>
              </a:rPr>
              <a:t>SetGNER-</a:t>
            </a:r>
            <a:r>
              <a:rPr lang="zh-CN" altLang="en-US" sz="3000" kern="0" dirty="0" err="1">
                <a:cs typeface="Arial" panose="020B0604020202020204" pitchFamily="34" charset="0"/>
                <a:sym typeface="+mn-ea"/>
              </a:rPr>
              <a:t>实验结果</a:t>
            </a:r>
          </a:p>
        </p:txBody>
      </p:sp>
      <p:sp>
        <p:nvSpPr>
          <p:cNvPr id="4" name="文本框 3"/>
          <p:cNvSpPr txBox="1"/>
          <p:nvPr/>
        </p:nvSpPr>
        <p:spPr>
          <a:xfrm>
            <a:off x="323215" y="5092065"/>
            <a:ext cx="6852285" cy="275590"/>
          </a:xfrm>
          <a:prstGeom prst="rect">
            <a:avLst/>
          </a:prstGeom>
          <a:noFill/>
        </p:spPr>
        <p:txBody>
          <a:bodyPr wrap="none" rtlCol="0" anchor="t">
            <a:spAutoFit/>
          </a:bodyPr>
          <a:lstStyle/>
          <a:p>
            <a:r>
              <a:rPr lang="en-US" altLang="zh-CN" sz="1200" kern="0" dirty="0" err="1">
                <a:cs typeface="Arial" panose="020B0604020202020204" pitchFamily="34" charset="0"/>
                <a:sym typeface="+mn-ea"/>
              </a:rPr>
              <a:t>Yuxin He, Buzhou Tang. SetGNER</a:t>
            </a:r>
            <a:r>
              <a:rPr lang="en-US" altLang="zh-CN" sz="1200" kern="0" dirty="0">
                <a:cs typeface="Arial" panose="020B0604020202020204" pitchFamily="34" charset="0"/>
                <a:sym typeface="+mn-ea"/>
              </a:rPr>
              <a:t>: General Named Entity Recognition as Entity Set Generation. EMNLP 2022.</a:t>
            </a:r>
            <a:endParaRPr lang="zh-CN" altLang="en-US" sz="1200" kern="0" dirty="0">
              <a:cs typeface="Arial" panose="020B0604020202020204" pitchFamily="34" charset="0"/>
              <a:sym typeface="+mn-ea"/>
            </a:endParaRPr>
          </a:p>
        </p:txBody>
      </p:sp>
      <p:sp>
        <p:nvSpPr>
          <p:cNvPr id="5" name="圆角矩形 4"/>
          <p:cNvSpPr/>
          <p:nvPr/>
        </p:nvSpPr>
        <p:spPr>
          <a:xfrm>
            <a:off x="2195195" y="3435985"/>
            <a:ext cx="1325245" cy="216000"/>
          </a:xfrm>
          <a:prstGeom prst="round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817312" y="1133757"/>
            <a:ext cx="7652252" cy="3875903"/>
          </a:xfrm>
          <a:prstGeom prst="rect">
            <a:avLst/>
          </a:prstGeom>
        </p:spPr>
      </p:pic>
      <p:sp>
        <p:nvSpPr>
          <p:cNvPr id="5" name="标题 4"/>
          <p:cNvSpPr>
            <a:spLocks noGrp="1"/>
          </p:cNvSpPr>
          <p:nvPr>
            <p:ph type="title"/>
          </p:nvPr>
        </p:nvSpPr>
        <p:spPr/>
        <p:txBody>
          <a:bodyPr>
            <a:normAutofit/>
          </a:bodyPr>
          <a:lstStyle/>
          <a:p>
            <a:r>
              <a:rPr lang="en-US" altLang="zh-CN" sz="3000" kern="0" dirty="0" err="1">
                <a:cs typeface="Arial" panose="020B0604020202020204" pitchFamily="34" charset="0"/>
                <a:sym typeface="+mn-ea"/>
              </a:rPr>
              <a:t>SetGNER-</a:t>
            </a:r>
            <a:r>
              <a:rPr lang="zh-CN" altLang="en-US" sz="3000" kern="0" dirty="0" err="1">
                <a:cs typeface="Arial" panose="020B0604020202020204" pitchFamily="34" charset="0"/>
                <a:sym typeface="+mn-ea"/>
              </a:rPr>
              <a:t>实验结果</a:t>
            </a:r>
          </a:p>
        </p:txBody>
      </p:sp>
      <p:sp>
        <p:nvSpPr>
          <p:cNvPr id="7" name="文本框 6"/>
          <p:cNvSpPr txBox="1"/>
          <p:nvPr/>
        </p:nvSpPr>
        <p:spPr>
          <a:xfrm>
            <a:off x="323215" y="5092065"/>
            <a:ext cx="6852285" cy="275590"/>
          </a:xfrm>
          <a:prstGeom prst="rect">
            <a:avLst/>
          </a:prstGeom>
          <a:noFill/>
        </p:spPr>
        <p:txBody>
          <a:bodyPr wrap="none" rtlCol="0" anchor="t">
            <a:spAutoFit/>
          </a:bodyPr>
          <a:lstStyle/>
          <a:p>
            <a:r>
              <a:rPr lang="en-US" altLang="zh-CN" sz="1200" kern="0" dirty="0" err="1">
                <a:cs typeface="Arial" panose="020B0604020202020204" pitchFamily="34" charset="0"/>
                <a:sym typeface="+mn-ea"/>
              </a:rPr>
              <a:t>Yuxin He, Buzhou Tang. SetGNER</a:t>
            </a:r>
            <a:r>
              <a:rPr lang="en-US" altLang="zh-CN" sz="1200" kern="0" dirty="0">
                <a:cs typeface="Arial" panose="020B0604020202020204" pitchFamily="34" charset="0"/>
                <a:sym typeface="+mn-ea"/>
              </a:rPr>
              <a:t>: General Named Entity Recognition as Entity Set Generation. EMNLP 2022.</a:t>
            </a:r>
            <a:endParaRPr lang="zh-CN" altLang="en-US" sz="1200" kern="0" dirty="0">
              <a:cs typeface="Arial" panose="020B0604020202020204" pitchFamily="34" charset="0"/>
              <a:sym typeface="+mn-ea"/>
            </a:endParaRPr>
          </a:p>
        </p:txBody>
      </p:sp>
      <p:sp>
        <p:nvSpPr>
          <p:cNvPr id="8" name="圆角矩形 7"/>
          <p:cNvSpPr/>
          <p:nvPr/>
        </p:nvSpPr>
        <p:spPr>
          <a:xfrm>
            <a:off x="2195195" y="4371975"/>
            <a:ext cx="848360" cy="216000"/>
          </a:xfrm>
          <a:prstGeom prst="round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COMMONDATA" val="eyJoZGlkIjoiYTc2ZGZiNzZiNDVlOGViOWVmM2JhOTY0NGJkNjUyYzgifQ=="/>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UNIT_TABLE_BEAUTIFY" val="smartTable{c62b1279-c99e-4f70-ab19-c5d24f079fd8}"/>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4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6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9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inveterview-20160608-new-V2.0</Template>
  <TotalTime>297</TotalTime>
  <Words>1945</Words>
  <Application>Microsoft Office PowerPoint</Application>
  <PresentationFormat>自定义</PresentationFormat>
  <Paragraphs>221</Paragraphs>
  <Slides>44</Slides>
  <Notes>39</Notes>
  <HiddenSlides>0</HiddenSlides>
  <MMClips>0</MMClips>
  <ScaleCrop>false</ScaleCrop>
  <HeadingPairs>
    <vt:vector size="6" baseType="variant">
      <vt:variant>
        <vt:lpstr>已用的字体</vt:lpstr>
      </vt:variant>
      <vt:variant>
        <vt:i4>7</vt:i4>
      </vt:variant>
      <vt:variant>
        <vt:lpstr>主题</vt:lpstr>
      </vt:variant>
      <vt:variant>
        <vt:i4>5</vt:i4>
      </vt:variant>
      <vt:variant>
        <vt:lpstr>幻灯片标题</vt:lpstr>
      </vt:variant>
      <vt:variant>
        <vt:i4>44</vt:i4>
      </vt:variant>
    </vt:vector>
  </HeadingPairs>
  <TitlesOfParts>
    <vt:vector size="56" baseType="lpstr">
      <vt:lpstr>宋体</vt:lpstr>
      <vt:lpstr>微软雅黑</vt:lpstr>
      <vt:lpstr>Arial</vt:lpstr>
      <vt:lpstr>Calibri</vt:lpstr>
      <vt:lpstr>Cambria Math</vt:lpstr>
      <vt:lpstr>Times New Roman</vt:lpstr>
      <vt:lpstr>Wingdings</vt:lpstr>
      <vt:lpstr>Office 主题</vt:lpstr>
      <vt:lpstr>7_Office 主题</vt:lpstr>
      <vt:lpstr>14_Office 主题</vt:lpstr>
      <vt:lpstr>16_Office 主题</vt:lpstr>
      <vt:lpstr>29_Office 主题</vt:lpstr>
      <vt:lpstr>生成式信息抽取相关成果</vt:lpstr>
      <vt:lpstr>主要内容</vt:lpstr>
      <vt:lpstr>基于集合生成的多类型通用实体识别模型</vt:lpstr>
      <vt:lpstr>SetGNER-总体框架</vt:lpstr>
      <vt:lpstr>SetGNER-多任务联合学习</vt:lpstr>
      <vt:lpstr>SetGNER-多任务联合学习</vt:lpstr>
      <vt:lpstr>SetGNER-自适应Beam Search</vt:lpstr>
      <vt:lpstr>SetGNER-实验结果</vt:lpstr>
      <vt:lpstr>SetGNER-实验结果</vt:lpstr>
      <vt:lpstr>SetGNER-实验结果</vt:lpstr>
      <vt:lpstr>SetGNER-case study</vt:lpstr>
      <vt:lpstr>主要内容</vt:lpstr>
      <vt:lpstr>基于非自回归表格生成的事件论元抽取模型</vt:lpstr>
      <vt:lpstr>TabEAE-总体框架</vt:lpstr>
      <vt:lpstr>TabEAE-触发词感知的文本编码</vt:lpstr>
      <vt:lpstr>TabEAE-基于Prompt的表格初始化</vt:lpstr>
      <vt:lpstr>TabEAE-非自回归表格解码</vt:lpstr>
      <vt:lpstr>TabEAE-表格结构感知的自注意力机制</vt:lpstr>
      <vt:lpstr>TabEAE-论元Span预测</vt:lpstr>
      <vt:lpstr>TabEAE-三种训练-推理策略</vt:lpstr>
      <vt:lpstr>TabEAE-实验结果</vt:lpstr>
      <vt:lpstr>TabEAE-实验结果</vt:lpstr>
      <vt:lpstr>TabEAE-Case Study</vt:lpstr>
      <vt:lpstr>TabEAE-Case Study</vt:lpstr>
      <vt:lpstr>主要内容</vt:lpstr>
      <vt:lpstr>基于集合生成的实体关系联合抽取模型</vt:lpstr>
      <vt:lpstr>BiSPN-总体框架</vt:lpstr>
      <vt:lpstr>BiSPN-共享编码器</vt:lpstr>
      <vt:lpstr>BiSPN-共享解码器</vt:lpstr>
      <vt:lpstr>BiSPN-实体集合生成模块</vt:lpstr>
      <vt:lpstr>BiSPN-关系集合生成模块</vt:lpstr>
      <vt:lpstr>BiSPN-集合生成损失</vt:lpstr>
      <vt:lpstr>BiSPN-双向一致性损失</vt:lpstr>
      <vt:lpstr>BiSPN-实验结果</vt:lpstr>
      <vt:lpstr>BiSPN-消融实验</vt:lpstr>
      <vt:lpstr>BiSPN-可视化</vt:lpstr>
      <vt:lpstr>主要内容</vt:lpstr>
      <vt:lpstr>基于BiSPN和自回归生成的决策树抽取模型</vt:lpstr>
      <vt:lpstr>基于BiSPN和自回归生成的决策树抽取模型</vt:lpstr>
      <vt:lpstr>基于BiSPN和自回归生成的决策树抽取模型</vt:lpstr>
      <vt:lpstr>基于BiSPN和自回归生成的决策树抽取模型</vt:lpstr>
      <vt:lpstr>基于BiSPN和自回归生成的决策树抽取模型</vt:lpstr>
      <vt:lpstr>基于BiSPN和自回归生成的决策树抽取模型</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信息抽取相关成果（I）</dc:title>
  <dc:creator>何 羽鑫</dc:creator>
  <cp:lastModifiedBy>何 羽鑫</cp:lastModifiedBy>
  <cp:revision>1708</cp:revision>
  <dcterms:created xsi:type="dcterms:W3CDTF">2020-08-24T08:55:00Z</dcterms:created>
  <dcterms:modified xsi:type="dcterms:W3CDTF">2023-08-28T11:05:46Z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2052-11.1.0.12358</vt:lpwstr>
  </property>
  <property fmtid="{D5CDD505-2E9C-101B-9397-08002B2CF9AE}" pid="3" name="ICV">
    <vt:lpwstr>A9A149232E0B4CD3A18D4ED721840C08</vt:lpwstr>
  </property>
</Properties>
</file>